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5726" y="147954"/>
            <a:ext cx="622744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5726" y="147954"/>
            <a:ext cx="783970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495822"/>
            <a:ext cx="11157585" cy="4394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Relationship Id="rId11" Type="http://schemas.openxmlformats.org/officeDocument/2006/relationships/image" Target="../media/image1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3"/>
            <a:ext cx="12191999" cy="68564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612562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0988" y="2601595"/>
            <a:ext cx="1981835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93345" marR="5080" indent="-81280">
              <a:lnSpc>
                <a:spcPct val="100000"/>
              </a:lnSpc>
              <a:spcBef>
                <a:spcPts val="105"/>
              </a:spcBef>
            </a:pPr>
            <a:r>
              <a:rPr dirty="0" sz="3200"/>
              <a:t>Ing.</a:t>
            </a:r>
            <a:r>
              <a:rPr dirty="0" sz="3200" spc="-55"/>
              <a:t> </a:t>
            </a:r>
            <a:r>
              <a:rPr dirty="0" sz="3200" spc="-10"/>
              <a:t>Adrián </a:t>
            </a:r>
            <a:r>
              <a:rPr dirty="0" sz="3200"/>
              <a:t>Alarcón</a:t>
            </a:r>
            <a:r>
              <a:rPr dirty="0" sz="3200" spc="-30"/>
              <a:t> </a:t>
            </a:r>
            <a:r>
              <a:rPr dirty="0" sz="3200" spc="-25"/>
              <a:t>B.</a:t>
            </a:r>
            <a:endParaRPr sz="3200"/>
          </a:p>
        </p:txBody>
      </p:sp>
      <p:sp>
        <p:nvSpPr>
          <p:cNvPr id="4" name="object 4" descr=""/>
          <p:cNvSpPr txBox="1"/>
          <p:nvPr/>
        </p:nvSpPr>
        <p:spPr>
          <a:xfrm>
            <a:off x="1500632" y="3838194"/>
            <a:ext cx="1569720" cy="137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BBDF4"/>
                </a:solidFill>
                <a:latin typeface="Segoe UI Semilight"/>
                <a:cs typeface="Segoe UI Semilight"/>
              </a:rPr>
              <a:t>Especialista</a:t>
            </a:r>
            <a:r>
              <a:rPr dirty="0" sz="1800" spc="-105">
                <a:solidFill>
                  <a:srgbClr val="4BBDF4"/>
                </a:solidFill>
                <a:latin typeface="Segoe UI Semilight"/>
                <a:cs typeface="Segoe UI Semilight"/>
              </a:rPr>
              <a:t> </a:t>
            </a:r>
            <a:r>
              <a:rPr dirty="0" sz="1800" spc="-25">
                <a:solidFill>
                  <a:srgbClr val="4BBDF4"/>
                </a:solidFill>
                <a:latin typeface="Segoe UI Semilight"/>
                <a:cs typeface="Segoe UI Semilight"/>
              </a:rPr>
              <a:t>en </a:t>
            </a:r>
            <a:r>
              <a:rPr dirty="0" sz="1800" spc="-10">
                <a:solidFill>
                  <a:srgbClr val="4BBDF4"/>
                </a:solidFill>
                <a:latin typeface="Segoe UI Semilight"/>
                <a:cs typeface="Segoe UI Semilight"/>
              </a:rPr>
              <a:t>Interconexiones</a:t>
            </a:r>
            <a:endParaRPr sz="1800">
              <a:latin typeface="Segoe UI Semilight"/>
              <a:cs typeface="Segoe UI Semilight"/>
            </a:endParaRPr>
          </a:p>
          <a:p>
            <a:pPr>
              <a:lnSpc>
                <a:spcPct val="100000"/>
              </a:lnSpc>
              <a:spcBef>
                <a:spcPts val="1780"/>
              </a:spcBef>
            </a:pPr>
            <a:endParaRPr sz="1800">
              <a:latin typeface="Segoe UI Semilight"/>
              <a:cs typeface="Segoe UI Semilight"/>
            </a:endParaRPr>
          </a:p>
          <a:p>
            <a:pPr algn="ctr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Chilena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170432" y="236220"/>
            <a:ext cx="9738360" cy="6118860"/>
            <a:chOff x="1170432" y="236220"/>
            <a:chExt cx="9738360" cy="611886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9576" y="245364"/>
              <a:ext cx="2151888" cy="233324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75004" y="240792"/>
              <a:ext cx="2161540" cy="2342515"/>
            </a:xfrm>
            <a:custGeom>
              <a:avLst/>
              <a:gdLst/>
              <a:ahLst/>
              <a:cxnLst/>
              <a:rect l="l" t="t" r="r" b="b"/>
              <a:pathLst>
                <a:path w="2161540" h="2342515">
                  <a:moveTo>
                    <a:pt x="0" y="2342387"/>
                  </a:moveTo>
                  <a:lnTo>
                    <a:pt x="2161032" y="2342387"/>
                  </a:lnTo>
                  <a:lnTo>
                    <a:pt x="2161032" y="0"/>
                  </a:lnTo>
                  <a:lnTo>
                    <a:pt x="0" y="0"/>
                  </a:lnTo>
                  <a:lnTo>
                    <a:pt x="0" y="23423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9179" y="1411223"/>
              <a:ext cx="2151887" cy="74371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2160" y="1511808"/>
              <a:ext cx="1856232" cy="104698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55608" y="2421636"/>
              <a:ext cx="1853183" cy="7421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3600" y="2578608"/>
              <a:ext cx="2615183" cy="69951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82996" y="4383023"/>
              <a:ext cx="1856231" cy="7620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56960" y="5256275"/>
              <a:ext cx="2025395" cy="109880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87512" y="4576572"/>
              <a:ext cx="2098548" cy="62179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08720" y="5446775"/>
              <a:ext cx="2100072" cy="8534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7529" y="1311351"/>
            <a:ext cx="5997575" cy="1906270"/>
          </a:xfrm>
          <a:prstGeom prst="rect"/>
        </p:spPr>
        <p:txBody>
          <a:bodyPr wrap="square" lIns="0" tIns="80010" rIns="0" bIns="0" rtlCol="0" vert="horz">
            <a:spAutoFit/>
          </a:bodyPr>
          <a:lstStyle/>
          <a:p>
            <a:pPr algn="ctr" marL="12065" marR="5080" indent="-635">
              <a:lnSpc>
                <a:spcPct val="90100"/>
              </a:lnSpc>
              <a:spcBef>
                <a:spcPts val="630"/>
              </a:spcBef>
            </a:pPr>
            <a:r>
              <a:rPr dirty="0" sz="4400" b="1">
                <a:solidFill>
                  <a:srgbClr val="00AFEF"/>
                </a:solidFill>
                <a:latin typeface="Ebrima"/>
                <a:cs typeface="Ebrima"/>
              </a:rPr>
              <a:t>Tensión</a:t>
            </a:r>
            <a:r>
              <a:rPr dirty="0" sz="4400" spc="-55" b="1">
                <a:solidFill>
                  <a:srgbClr val="00AFEF"/>
                </a:solidFill>
                <a:latin typeface="Ebrima"/>
                <a:cs typeface="Ebrima"/>
              </a:rPr>
              <a:t> </a:t>
            </a:r>
            <a:r>
              <a:rPr dirty="0" sz="4400" b="1">
                <a:solidFill>
                  <a:srgbClr val="00AFEF"/>
                </a:solidFill>
                <a:latin typeface="Ebrima"/>
                <a:cs typeface="Ebrima"/>
              </a:rPr>
              <a:t>Transitoria</a:t>
            </a:r>
            <a:r>
              <a:rPr dirty="0" sz="4400" spc="-60" b="1">
                <a:solidFill>
                  <a:srgbClr val="00AFEF"/>
                </a:solidFill>
                <a:latin typeface="Ebrima"/>
                <a:cs typeface="Ebrima"/>
              </a:rPr>
              <a:t> </a:t>
            </a:r>
            <a:r>
              <a:rPr dirty="0" sz="4400" spc="-25" b="1">
                <a:solidFill>
                  <a:srgbClr val="00AFEF"/>
                </a:solidFill>
                <a:latin typeface="Ebrima"/>
                <a:cs typeface="Ebrima"/>
              </a:rPr>
              <a:t>de </a:t>
            </a:r>
            <a:r>
              <a:rPr dirty="0" sz="4400" b="1">
                <a:solidFill>
                  <a:srgbClr val="00AFEF"/>
                </a:solidFill>
                <a:latin typeface="Ebrima"/>
                <a:cs typeface="Ebrima"/>
              </a:rPr>
              <a:t>Recuperación</a:t>
            </a:r>
            <a:r>
              <a:rPr dirty="0" sz="4400" spc="-60" b="1">
                <a:solidFill>
                  <a:srgbClr val="00AFEF"/>
                </a:solidFill>
                <a:latin typeface="Ebrima"/>
                <a:cs typeface="Ebrima"/>
              </a:rPr>
              <a:t> </a:t>
            </a:r>
            <a:r>
              <a:rPr dirty="0" sz="4400" b="1">
                <a:solidFill>
                  <a:srgbClr val="00AFEF"/>
                </a:solidFill>
                <a:latin typeface="Ebrima"/>
                <a:cs typeface="Ebrima"/>
              </a:rPr>
              <a:t>(TRV)</a:t>
            </a:r>
            <a:r>
              <a:rPr dirty="0" sz="4400" spc="-10" b="1">
                <a:solidFill>
                  <a:srgbClr val="00AFEF"/>
                </a:solidFill>
                <a:latin typeface="Ebrima"/>
                <a:cs typeface="Ebrima"/>
              </a:rPr>
              <a:t> </a:t>
            </a:r>
            <a:r>
              <a:rPr dirty="0" sz="4400" spc="-25" b="1">
                <a:solidFill>
                  <a:srgbClr val="00AFEF"/>
                </a:solidFill>
                <a:latin typeface="Ebrima"/>
                <a:cs typeface="Ebrima"/>
              </a:rPr>
              <a:t>En </a:t>
            </a:r>
            <a:r>
              <a:rPr dirty="0" sz="4400" spc="-10" b="1">
                <a:solidFill>
                  <a:srgbClr val="00AFEF"/>
                </a:solidFill>
                <a:latin typeface="Ebrima"/>
                <a:cs typeface="Ebrima"/>
              </a:rPr>
              <a:t>Interruptores</a:t>
            </a:r>
            <a:endParaRPr sz="44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Transitorio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5374"/>
            <a:ext cx="11155045" cy="88011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0100"/>
              </a:lnSpc>
              <a:spcBef>
                <a:spcPts val="340"/>
              </a:spcBef>
            </a:pP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25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eléctrico</a:t>
            </a:r>
            <a:r>
              <a:rPr dirty="0" sz="2000" spc="2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2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operación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cotidiana</a:t>
            </a:r>
            <a:r>
              <a:rPr dirty="0" sz="2000" spc="2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normal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2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conoce</a:t>
            </a:r>
            <a:r>
              <a:rPr dirty="0" sz="2000" spc="2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2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7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régimen </a:t>
            </a:r>
            <a:r>
              <a:rPr dirty="0" sz="2000">
                <a:latin typeface="Ebrima"/>
                <a:cs typeface="Ebrima"/>
              </a:rPr>
              <a:t>permanente.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onda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típica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operando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estado</a:t>
            </a:r>
            <a:r>
              <a:rPr dirty="0" sz="2000" spc="11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estable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indica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la </a:t>
            </a:r>
            <a:r>
              <a:rPr dirty="0" sz="2000">
                <a:latin typeface="Ebrima"/>
                <a:cs typeface="Ebrima"/>
              </a:rPr>
              <a:t>figura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cual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muestra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onda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60Hz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completamente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uniforme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sin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perturbación</a:t>
            </a:r>
            <a:r>
              <a:rPr dirty="0" sz="2000" spc="-10">
                <a:latin typeface="Ebrima"/>
                <a:cs typeface="Ebrima"/>
              </a:rPr>
              <a:t> alguna.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7140" y="3145535"/>
            <a:ext cx="4652771" cy="29809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Transitorio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2731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340"/>
              </a:spcBef>
            </a:pPr>
            <a:r>
              <a:rPr dirty="0"/>
              <a:t>Se</a:t>
            </a:r>
            <a:r>
              <a:rPr dirty="0" spc="5"/>
              <a:t> </a:t>
            </a:r>
            <a:r>
              <a:rPr dirty="0"/>
              <a:t>le</a:t>
            </a:r>
            <a:r>
              <a:rPr dirty="0" spc="10"/>
              <a:t> </a:t>
            </a:r>
            <a:r>
              <a:rPr dirty="0"/>
              <a:t>conoce</a:t>
            </a:r>
            <a:r>
              <a:rPr dirty="0" spc="10"/>
              <a:t> </a:t>
            </a:r>
            <a:r>
              <a:rPr dirty="0"/>
              <a:t>como transitorio</a:t>
            </a:r>
            <a:r>
              <a:rPr dirty="0" spc="15"/>
              <a:t> </a:t>
            </a:r>
            <a:r>
              <a:rPr dirty="0"/>
              <a:t>a</a:t>
            </a:r>
            <a:r>
              <a:rPr dirty="0" spc="15"/>
              <a:t> </a:t>
            </a:r>
            <a:r>
              <a:rPr dirty="0"/>
              <a:t>una</a:t>
            </a:r>
            <a:r>
              <a:rPr dirty="0" spc="10"/>
              <a:t> </a:t>
            </a:r>
            <a:r>
              <a:rPr dirty="0"/>
              <a:t>distorsión</a:t>
            </a:r>
            <a:r>
              <a:rPr dirty="0" spc="15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/>
              <a:t>la</a:t>
            </a:r>
            <a:r>
              <a:rPr dirty="0" spc="10"/>
              <a:t> </a:t>
            </a:r>
            <a:r>
              <a:rPr dirty="0"/>
              <a:t>forma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onda</a:t>
            </a:r>
            <a:r>
              <a:rPr dirty="0" spc="10"/>
              <a:t> </a:t>
            </a:r>
            <a:r>
              <a:rPr dirty="0"/>
              <a:t>sinusoidal normal</a:t>
            </a:r>
            <a:r>
              <a:rPr dirty="0" spc="5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tensión</a:t>
            </a:r>
            <a:r>
              <a:rPr dirty="0" spc="15"/>
              <a:t> </a:t>
            </a:r>
            <a:r>
              <a:rPr dirty="0" spc="-50"/>
              <a:t>o </a:t>
            </a:r>
            <a:r>
              <a:rPr dirty="0"/>
              <a:t>de</a:t>
            </a:r>
            <a:r>
              <a:rPr dirty="0" spc="45"/>
              <a:t> </a:t>
            </a:r>
            <a:r>
              <a:rPr dirty="0"/>
              <a:t>corriente,</a:t>
            </a:r>
            <a:r>
              <a:rPr dirty="0" spc="70"/>
              <a:t> </a:t>
            </a:r>
            <a:r>
              <a:rPr dirty="0"/>
              <a:t>la</a:t>
            </a:r>
            <a:r>
              <a:rPr dirty="0" spc="50"/>
              <a:t> </a:t>
            </a:r>
            <a:r>
              <a:rPr dirty="0"/>
              <a:t>cual</a:t>
            </a:r>
            <a:r>
              <a:rPr dirty="0" spc="45"/>
              <a:t> </a:t>
            </a:r>
            <a:r>
              <a:rPr dirty="0"/>
              <a:t>tiene</a:t>
            </a:r>
            <a:r>
              <a:rPr dirty="0" spc="65"/>
              <a:t> </a:t>
            </a:r>
            <a:r>
              <a:rPr dirty="0"/>
              <a:t>una</a:t>
            </a:r>
            <a:r>
              <a:rPr dirty="0" spc="50"/>
              <a:t> </a:t>
            </a:r>
            <a:r>
              <a:rPr dirty="0"/>
              <a:t>duración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50"/>
              <a:t> </a:t>
            </a:r>
            <a:r>
              <a:rPr dirty="0"/>
              <a:t>fracciones</a:t>
            </a:r>
            <a:r>
              <a:rPr dirty="0" spc="55"/>
              <a:t> </a:t>
            </a:r>
            <a:r>
              <a:rPr dirty="0"/>
              <a:t>de</a:t>
            </a:r>
            <a:r>
              <a:rPr dirty="0" spc="50"/>
              <a:t> </a:t>
            </a:r>
            <a:r>
              <a:rPr dirty="0"/>
              <a:t>microsegundos</a:t>
            </a:r>
            <a:r>
              <a:rPr dirty="0" spc="55"/>
              <a:t> </a:t>
            </a:r>
            <a:r>
              <a:rPr dirty="0"/>
              <a:t>hasta</a:t>
            </a:r>
            <a:r>
              <a:rPr dirty="0" spc="35"/>
              <a:t> </a:t>
            </a:r>
            <a:r>
              <a:rPr dirty="0"/>
              <a:t>cinco</a:t>
            </a:r>
            <a:r>
              <a:rPr dirty="0" spc="55"/>
              <a:t> </a:t>
            </a:r>
            <a:r>
              <a:rPr dirty="0" spc="-10"/>
              <a:t>milisegundos. </a:t>
            </a:r>
            <a:r>
              <a:rPr dirty="0"/>
              <a:t>Este</a:t>
            </a:r>
            <a:r>
              <a:rPr dirty="0" spc="380"/>
              <a:t> </a:t>
            </a:r>
            <a:r>
              <a:rPr dirty="0"/>
              <a:t>tipo</a:t>
            </a:r>
            <a:r>
              <a:rPr dirty="0" spc="385"/>
              <a:t> </a:t>
            </a:r>
            <a:r>
              <a:rPr dirty="0"/>
              <a:t>de</a:t>
            </a:r>
            <a:r>
              <a:rPr dirty="0" spc="390"/>
              <a:t> </a:t>
            </a:r>
            <a:r>
              <a:rPr dirty="0"/>
              <a:t>distorsiones</a:t>
            </a:r>
            <a:r>
              <a:rPr dirty="0" spc="409"/>
              <a:t> </a:t>
            </a:r>
            <a:r>
              <a:rPr dirty="0"/>
              <a:t>de</a:t>
            </a:r>
            <a:r>
              <a:rPr dirty="0" spc="380"/>
              <a:t> </a:t>
            </a:r>
            <a:r>
              <a:rPr dirty="0"/>
              <a:t>la</a:t>
            </a:r>
            <a:r>
              <a:rPr dirty="0" spc="385"/>
              <a:t> </a:t>
            </a:r>
            <a:r>
              <a:rPr dirty="0"/>
              <a:t>onda</a:t>
            </a:r>
            <a:r>
              <a:rPr dirty="0" spc="380"/>
              <a:t> </a:t>
            </a:r>
            <a:r>
              <a:rPr dirty="0"/>
              <a:t>se</a:t>
            </a:r>
            <a:r>
              <a:rPr dirty="0" spc="380"/>
              <a:t> </a:t>
            </a:r>
            <a:r>
              <a:rPr dirty="0"/>
              <a:t>deben</a:t>
            </a:r>
            <a:r>
              <a:rPr dirty="0" spc="385"/>
              <a:t> </a:t>
            </a:r>
            <a:r>
              <a:rPr dirty="0"/>
              <a:t>entre</a:t>
            </a:r>
            <a:r>
              <a:rPr dirty="0" spc="385"/>
              <a:t> </a:t>
            </a:r>
            <a:r>
              <a:rPr dirty="0"/>
              <a:t>algunas</a:t>
            </a:r>
            <a:r>
              <a:rPr dirty="0" spc="385"/>
              <a:t> </a:t>
            </a:r>
            <a:r>
              <a:rPr dirty="0"/>
              <a:t>causas</a:t>
            </a:r>
            <a:r>
              <a:rPr dirty="0" spc="385"/>
              <a:t> </a:t>
            </a:r>
            <a:r>
              <a:rPr dirty="0"/>
              <a:t>a</a:t>
            </a:r>
            <a:r>
              <a:rPr dirty="0" spc="380"/>
              <a:t> </a:t>
            </a:r>
            <a:r>
              <a:rPr dirty="0"/>
              <a:t>descargas</a:t>
            </a:r>
            <a:r>
              <a:rPr dirty="0" spc="385"/>
              <a:t> </a:t>
            </a:r>
            <a:r>
              <a:rPr dirty="0" spc="-10"/>
              <a:t>atmosféricas, </a:t>
            </a:r>
            <a:r>
              <a:rPr dirty="0"/>
              <a:t>operaciones</a:t>
            </a:r>
            <a:r>
              <a:rPr dirty="0" spc="30"/>
              <a:t>  </a:t>
            </a:r>
            <a:r>
              <a:rPr dirty="0"/>
              <a:t>cotidianas</a:t>
            </a:r>
            <a:r>
              <a:rPr dirty="0" spc="40"/>
              <a:t>  </a:t>
            </a:r>
            <a:r>
              <a:rPr dirty="0"/>
              <a:t>de</a:t>
            </a:r>
            <a:r>
              <a:rPr dirty="0" spc="25"/>
              <a:t>  </a:t>
            </a:r>
            <a:r>
              <a:rPr dirty="0"/>
              <a:t>un</a:t>
            </a:r>
            <a:r>
              <a:rPr dirty="0" spc="35"/>
              <a:t>  </a:t>
            </a:r>
            <a:r>
              <a:rPr dirty="0"/>
              <a:t>sistema</a:t>
            </a:r>
            <a:r>
              <a:rPr dirty="0" spc="30"/>
              <a:t>  </a:t>
            </a:r>
            <a:r>
              <a:rPr dirty="0"/>
              <a:t>de</a:t>
            </a:r>
            <a:r>
              <a:rPr dirty="0" spc="25"/>
              <a:t>  </a:t>
            </a:r>
            <a:r>
              <a:rPr dirty="0"/>
              <a:t>potencia,</a:t>
            </a:r>
            <a:r>
              <a:rPr dirty="0" spc="30"/>
              <a:t>  </a:t>
            </a:r>
            <a:r>
              <a:rPr dirty="0"/>
              <a:t>que</a:t>
            </a:r>
            <a:r>
              <a:rPr dirty="0" spc="30"/>
              <a:t>  </a:t>
            </a:r>
            <a:r>
              <a:rPr dirty="0"/>
              <a:t>ponen</a:t>
            </a:r>
            <a:r>
              <a:rPr dirty="0" spc="35"/>
              <a:t>  </a:t>
            </a:r>
            <a:r>
              <a:rPr dirty="0"/>
              <a:t>a</a:t>
            </a:r>
            <a:r>
              <a:rPr dirty="0" spc="30"/>
              <a:t>  </a:t>
            </a:r>
            <a:r>
              <a:rPr dirty="0"/>
              <a:t>interactuar</a:t>
            </a:r>
            <a:r>
              <a:rPr dirty="0" spc="30"/>
              <a:t>  </a:t>
            </a:r>
            <a:r>
              <a:rPr dirty="0"/>
              <a:t>directamente</a:t>
            </a:r>
            <a:r>
              <a:rPr dirty="0" spc="30"/>
              <a:t>  </a:t>
            </a:r>
            <a:r>
              <a:rPr dirty="0" spc="-50"/>
              <a:t>a </a:t>
            </a:r>
            <a:r>
              <a:rPr dirty="0"/>
              <a:t>elementos</a:t>
            </a:r>
            <a:r>
              <a:rPr dirty="0" spc="-60"/>
              <a:t> </a:t>
            </a:r>
            <a:r>
              <a:rPr dirty="0"/>
              <a:t>principalmente</a:t>
            </a:r>
            <a:r>
              <a:rPr dirty="0" spc="-60"/>
              <a:t> </a:t>
            </a:r>
            <a:r>
              <a:rPr dirty="0"/>
              <a:t>almacenadores</a:t>
            </a:r>
            <a:r>
              <a:rPr dirty="0" spc="-6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energía.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Naturaleza</a:t>
            </a:r>
            <a:r>
              <a:rPr dirty="0" spc="-110"/>
              <a:t> </a:t>
            </a:r>
            <a:r>
              <a:rPr dirty="0"/>
              <a:t>del</a:t>
            </a:r>
            <a:r>
              <a:rPr dirty="0" spc="-140"/>
              <a:t> </a:t>
            </a:r>
            <a:r>
              <a:rPr dirty="0" spc="-10"/>
              <a:t>Transitorio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36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 b="1">
                <a:latin typeface="Ebrima"/>
                <a:cs typeface="Ebrima"/>
              </a:rPr>
              <a:t>Electromagnético</a:t>
            </a:r>
          </a:p>
          <a:p>
            <a:pPr>
              <a:lnSpc>
                <a:spcPct val="100000"/>
              </a:lnSpc>
              <a:spcBef>
                <a:spcPts val="1655"/>
              </a:spcBef>
            </a:pPr>
          </a:p>
          <a:p>
            <a:pPr algn="just" marL="12700" marR="5715">
              <a:lnSpc>
                <a:spcPts val="2160"/>
              </a:lnSpc>
            </a:pPr>
            <a:r>
              <a:rPr dirty="0"/>
              <a:t>Este</a:t>
            </a:r>
            <a:r>
              <a:rPr dirty="0" spc="250"/>
              <a:t> </a:t>
            </a:r>
            <a:r>
              <a:rPr dirty="0"/>
              <a:t>tipo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29"/>
              <a:t> </a:t>
            </a:r>
            <a:r>
              <a:rPr dirty="0"/>
              <a:t>transitorio</a:t>
            </a:r>
            <a:r>
              <a:rPr dirty="0" spc="260"/>
              <a:t> </a:t>
            </a:r>
            <a:r>
              <a:rPr dirty="0"/>
              <a:t>se</a:t>
            </a:r>
            <a:r>
              <a:rPr dirty="0" spc="250"/>
              <a:t> </a:t>
            </a:r>
            <a:r>
              <a:rPr dirty="0"/>
              <a:t>deben</a:t>
            </a:r>
            <a:r>
              <a:rPr dirty="0" spc="254"/>
              <a:t> </a:t>
            </a:r>
            <a:r>
              <a:rPr dirty="0"/>
              <a:t>a</a:t>
            </a:r>
            <a:r>
              <a:rPr dirty="0" spc="250"/>
              <a:t> </a:t>
            </a:r>
            <a:r>
              <a:rPr dirty="0"/>
              <a:t>la</a:t>
            </a:r>
            <a:r>
              <a:rPr dirty="0" spc="235"/>
              <a:t> </a:t>
            </a:r>
            <a:r>
              <a:rPr dirty="0"/>
              <a:t>interacción</a:t>
            </a:r>
            <a:r>
              <a:rPr dirty="0" spc="265"/>
              <a:t> </a:t>
            </a:r>
            <a:r>
              <a:rPr dirty="0"/>
              <a:t>entre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50"/>
              <a:t> </a:t>
            </a:r>
            <a:r>
              <a:rPr dirty="0"/>
              <a:t>energía</a:t>
            </a:r>
            <a:r>
              <a:rPr dirty="0" spc="245"/>
              <a:t> </a:t>
            </a:r>
            <a:r>
              <a:rPr dirty="0"/>
              <a:t>magnética</a:t>
            </a:r>
            <a:r>
              <a:rPr dirty="0" spc="235"/>
              <a:t> </a:t>
            </a:r>
            <a:r>
              <a:rPr dirty="0"/>
              <a:t>almacenada</a:t>
            </a:r>
            <a:r>
              <a:rPr dirty="0" spc="240"/>
              <a:t> </a:t>
            </a:r>
            <a:r>
              <a:rPr dirty="0"/>
              <a:t>en</a:t>
            </a:r>
            <a:r>
              <a:rPr dirty="0" spc="254"/>
              <a:t> </a:t>
            </a:r>
            <a:r>
              <a:rPr dirty="0" spc="-25"/>
              <a:t>los </a:t>
            </a:r>
            <a:r>
              <a:rPr dirty="0"/>
              <a:t>elementos</a:t>
            </a:r>
            <a:r>
              <a:rPr dirty="0" spc="-55"/>
              <a:t> </a:t>
            </a:r>
            <a:r>
              <a:rPr dirty="0"/>
              <a:t>inductivos</a:t>
            </a:r>
            <a:r>
              <a:rPr dirty="0" spc="-50"/>
              <a:t> </a:t>
            </a:r>
            <a:r>
              <a:rPr dirty="0"/>
              <a:t>y</a:t>
            </a:r>
            <a:r>
              <a:rPr dirty="0" spc="-70"/>
              <a:t> </a:t>
            </a:r>
            <a:r>
              <a:rPr dirty="0"/>
              <a:t>la</a:t>
            </a:r>
            <a:r>
              <a:rPr dirty="0" spc="-60"/>
              <a:t> </a:t>
            </a:r>
            <a:r>
              <a:rPr dirty="0"/>
              <a:t>energía</a:t>
            </a:r>
            <a:r>
              <a:rPr dirty="0" spc="-50"/>
              <a:t> </a:t>
            </a:r>
            <a:r>
              <a:rPr dirty="0"/>
              <a:t>eléctrica</a:t>
            </a:r>
            <a:r>
              <a:rPr dirty="0" spc="-45"/>
              <a:t> </a:t>
            </a:r>
            <a:r>
              <a:rPr dirty="0"/>
              <a:t>almacenada</a:t>
            </a:r>
            <a:r>
              <a:rPr dirty="0" spc="-80"/>
              <a:t> </a:t>
            </a:r>
            <a:r>
              <a:rPr dirty="0"/>
              <a:t>en</a:t>
            </a:r>
            <a:r>
              <a:rPr dirty="0" spc="-50"/>
              <a:t> </a:t>
            </a:r>
            <a:r>
              <a:rPr dirty="0"/>
              <a:t>los</a:t>
            </a:r>
            <a:r>
              <a:rPr dirty="0" spc="-45"/>
              <a:t> </a:t>
            </a:r>
            <a:r>
              <a:rPr dirty="0"/>
              <a:t>elementos</a:t>
            </a:r>
            <a:r>
              <a:rPr dirty="0" spc="-50"/>
              <a:t> </a:t>
            </a:r>
            <a:r>
              <a:rPr dirty="0" spc="-10"/>
              <a:t>capacitivos.</a:t>
            </a:r>
          </a:p>
          <a:p>
            <a:pPr algn="just" marL="12700" marR="5080">
              <a:lnSpc>
                <a:spcPts val="2160"/>
              </a:lnSpc>
              <a:spcBef>
                <a:spcPts val="1000"/>
              </a:spcBef>
            </a:pPr>
            <a:r>
              <a:rPr dirty="0"/>
              <a:t>Pueden</a:t>
            </a:r>
            <a:r>
              <a:rPr dirty="0" spc="335"/>
              <a:t> </a:t>
            </a:r>
            <a:r>
              <a:rPr dirty="0"/>
              <a:t>llegar</a:t>
            </a:r>
            <a:r>
              <a:rPr dirty="0" spc="330"/>
              <a:t> </a:t>
            </a:r>
            <a:r>
              <a:rPr dirty="0"/>
              <a:t>a</a:t>
            </a:r>
            <a:r>
              <a:rPr dirty="0" spc="325"/>
              <a:t> </a:t>
            </a:r>
            <a:r>
              <a:rPr dirty="0"/>
              <a:t>tener</a:t>
            </a:r>
            <a:r>
              <a:rPr dirty="0" spc="330"/>
              <a:t> </a:t>
            </a:r>
            <a:r>
              <a:rPr dirty="0"/>
              <a:t>un</a:t>
            </a:r>
            <a:r>
              <a:rPr dirty="0" spc="340"/>
              <a:t> </a:t>
            </a:r>
            <a:r>
              <a:rPr dirty="0"/>
              <a:t>gran</a:t>
            </a:r>
            <a:r>
              <a:rPr dirty="0" spc="340"/>
              <a:t> </a:t>
            </a:r>
            <a:r>
              <a:rPr dirty="0"/>
              <a:t>impacto</a:t>
            </a:r>
            <a:r>
              <a:rPr dirty="0" spc="325"/>
              <a:t> </a:t>
            </a:r>
            <a:r>
              <a:rPr dirty="0"/>
              <a:t>en</a:t>
            </a:r>
            <a:r>
              <a:rPr dirty="0" spc="340"/>
              <a:t> </a:t>
            </a:r>
            <a:r>
              <a:rPr dirty="0"/>
              <a:t>el</a:t>
            </a:r>
            <a:r>
              <a:rPr dirty="0" spc="335"/>
              <a:t> </a:t>
            </a:r>
            <a:r>
              <a:rPr dirty="0"/>
              <a:t>sistema,</a:t>
            </a:r>
            <a:r>
              <a:rPr dirty="0" spc="330"/>
              <a:t> </a:t>
            </a:r>
            <a:r>
              <a:rPr dirty="0"/>
              <a:t>debido</a:t>
            </a:r>
            <a:r>
              <a:rPr dirty="0" spc="330"/>
              <a:t> </a:t>
            </a:r>
            <a:r>
              <a:rPr dirty="0"/>
              <a:t>a</a:t>
            </a:r>
            <a:r>
              <a:rPr dirty="0" spc="325"/>
              <a:t> </a:t>
            </a:r>
            <a:r>
              <a:rPr dirty="0"/>
              <a:t>que</a:t>
            </a:r>
            <a:r>
              <a:rPr dirty="0" spc="330"/>
              <a:t> </a:t>
            </a:r>
            <a:r>
              <a:rPr dirty="0"/>
              <a:t>durante</a:t>
            </a:r>
            <a:r>
              <a:rPr dirty="0" spc="335"/>
              <a:t> </a:t>
            </a:r>
            <a:r>
              <a:rPr dirty="0"/>
              <a:t>el</a:t>
            </a:r>
            <a:r>
              <a:rPr dirty="0" spc="330"/>
              <a:t> </a:t>
            </a:r>
            <a:r>
              <a:rPr dirty="0"/>
              <a:t>tiempo</a:t>
            </a:r>
            <a:r>
              <a:rPr dirty="0" spc="330"/>
              <a:t> </a:t>
            </a:r>
            <a:r>
              <a:rPr dirty="0"/>
              <a:t>en</a:t>
            </a:r>
            <a:r>
              <a:rPr dirty="0" spc="350"/>
              <a:t> </a:t>
            </a:r>
            <a:r>
              <a:rPr dirty="0" spc="-25"/>
              <a:t>que </a:t>
            </a:r>
            <a:r>
              <a:rPr dirty="0"/>
              <a:t>ocurre,</a:t>
            </a:r>
            <a:r>
              <a:rPr dirty="0" spc="20"/>
              <a:t> </a:t>
            </a:r>
            <a:r>
              <a:rPr dirty="0"/>
              <a:t>los</a:t>
            </a:r>
            <a:r>
              <a:rPr dirty="0" spc="25"/>
              <a:t> </a:t>
            </a:r>
            <a:r>
              <a:rPr dirty="0"/>
              <a:t>componentes</a:t>
            </a:r>
            <a:r>
              <a:rPr dirty="0" spc="35"/>
              <a:t> </a:t>
            </a:r>
            <a:r>
              <a:rPr dirty="0"/>
              <a:t>cercanos</a:t>
            </a:r>
            <a:r>
              <a:rPr dirty="0" spc="15"/>
              <a:t> </a:t>
            </a:r>
            <a:r>
              <a:rPr dirty="0"/>
              <a:t>al</a:t>
            </a:r>
            <a:r>
              <a:rPr dirty="0" spc="15"/>
              <a:t> </a:t>
            </a:r>
            <a:r>
              <a:rPr dirty="0"/>
              <a:t>origen</a:t>
            </a:r>
            <a:r>
              <a:rPr dirty="0" spc="30"/>
              <a:t> </a:t>
            </a:r>
            <a:r>
              <a:rPr dirty="0"/>
              <a:t>del</a:t>
            </a:r>
            <a:r>
              <a:rPr dirty="0" spc="25"/>
              <a:t> </a:t>
            </a:r>
            <a:r>
              <a:rPr dirty="0"/>
              <a:t>transitorio,</a:t>
            </a:r>
            <a:r>
              <a:rPr dirty="0" spc="10"/>
              <a:t> </a:t>
            </a:r>
            <a:r>
              <a:rPr dirty="0"/>
              <a:t>son</a:t>
            </a:r>
            <a:r>
              <a:rPr dirty="0" spc="25"/>
              <a:t> </a:t>
            </a:r>
            <a:r>
              <a:rPr dirty="0"/>
              <a:t>sometidos</a:t>
            </a:r>
            <a:r>
              <a:rPr dirty="0" spc="20"/>
              <a:t> </a:t>
            </a:r>
            <a:r>
              <a:rPr dirty="0"/>
              <a:t>a</a:t>
            </a:r>
            <a:r>
              <a:rPr dirty="0" spc="20"/>
              <a:t> </a:t>
            </a:r>
            <a:r>
              <a:rPr dirty="0"/>
              <a:t>grandes</a:t>
            </a:r>
            <a:r>
              <a:rPr dirty="0" spc="25"/>
              <a:t> </a:t>
            </a:r>
            <a:r>
              <a:rPr dirty="0"/>
              <a:t>esfuerzos</a:t>
            </a:r>
            <a:r>
              <a:rPr dirty="0" spc="25"/>
              <a:t> </a:t>
            </a:r>
            <a:r>
              <a:rPr dirty="0" spc="-25"/>
              <a:t>por </a:t>
            </a:r>
            <a:r>
              <a:rPr dirty="0"/>
              <a:t>corrientes</a:t>
            </a:r>
            <a:r>
              <a:rPr dirty="0" spc="-20"/>
              <a:t> </a:t>
            </a:r>
            <a:r>
              <a:rPr dirty="0"/>
              <a:t>y</a:t>
            </a:r>
            <a:r>
              <a:rPr dirty="0" spc="-50"/>
              <a:t> </a:t>
            </a:r>
            <a:r>
              <a:rPr dirty="0"/>
              <a:t>tensiones</a:t>
            </a:r>
            <a:r>
              <a:rPr dirty="0" spc="-30"/>
              <a:t> </a:t>
            </a:r>
            <a:r>
              <a:rPr dirty="0"/>
              <a:t>excesivas</a:t>
            </a:r>
            <a:r>
              <a:rPr dirty="0" spc="-25"/>
              <a:t> </a:t>
            </a:r>
            <a:r>
              <a:rPr dirty="0"/>
              <a:t>que</a:t>
            </a:r>
            <a:r>
              <a:rPr dirty="0" spc="-40"/>
              <a:t> </a:t>
            </a:r>
            <a:r>
              <a:rPr dirty="0"/>
              <a:t>pueden</a:t>
            </a:r>
            <a:r>
              <a:rPr dirty="0" spc="-30"/>
              <a:t> </a:t>
            </a:r>
            <a:r>
              <a:rPr dirty="0"/>
              <a:t>llegar</a:t>
            </a:r>
            <a:r>
              <a:rPr dirty="0" spc="-20"/>
              <a:t> </a:t>
            </a:r>
            <a:r>
              <a:rPr dirty="0"/>
              <a:t>a</a:t>
            </a:r>
            <a:r>
              <a:rPr dirty="0" spc="-50"/>
              <a:t> </a:t>
            </a:r>
            <a:r>
              <a:rPr dirty="0"/>
              <a:t>dañar</a:t>
            </a:r>
            <a:r>
              <a:rPr dirty="0" spc="-45"/>
              <a:t> </a:t>
            </a:r>
            <a:r>
              <a:rPr dirty="0"/>
              <a:t>permanente</a:t>
            </a:r>
            <a:r>
              <a:rPr dirty="0" spc="-35"/>
              <a:t> </a:t>
            </a:r>
            <a:r>
              <a:rPr dirty="0"/>
              <a:t>algún</a:t>
            </a:r>
            <a:r>
              <a:rPr dirty="0" spc="-35"/>
              <a:t> </a:t>
            </a:r>
            <a:r>
              <a:rPr dirty="0" spc="-10"/>
              <a:t>equipo.</a:t>
            </a:r>
          </a:p>
          <a:p>
            <a:pPr algn="just" marL="12700" marR="7620">
              <a:lnSpc>
                <a:spcPts val="2160"/>
              </a:lnSpc>
              <a:spcBef>
                <a:spcPts val="1010"/>
              </a:spcBef>
            </a:pPr>
            <a:r>
              <a:rPr dirty="0"/>
              <a:t>En</a:t>
            </a:r>
            <a:r>
              <a:rPr dirty="0" spc="270"/>
              <a:t> </a:t>
            </a:r>
            <a:r>
              <a:rPr dirty="0"/>
              <a:t>la</a:t>
            </a:r>
            <a:r>
              <a:rPr dirty="0" spc="270"/>
              <a:t> </a:t>
            </a:r>
            <a:r>
              <a:rPr dirty="0"/>
              <a:t>actualidad,</a:t>
            </a:r>
            <a:r>
              <a:rPr dirty="0" spc="254"/>
              <a:t> </a:t>
            </a:r>
            <a:r>
              <a:rPr dirty="0"/>
              <a:t>este</a:t>
            </a:r>
            <a:r>
              <a:rPr dirty="0" spc="254"/>
              <a:t> </a:t>
            </a:r>
            <a:r>
              <a:rPr dirty="0"/>
              <a:t>tipo</a:t>
            </a:r>
            <a:r>
              <a:rPr dirty="0" spc="265"/>
              <a:t> </a:t>
            </a:r>
            <a:r>
              <a:rPr dirty="0"/>
              <a:t>de</a:t>
            </a:r>
            <a:r>
              <a:rPr dirty="0" spc="265"/>
              <a:t> </a:t>
            </a:r>
            <a:r>
              <a:rPr dirty="0"/>
              <a:t>análisis</a:t>
            </a:r>
            <a:r>
              <a:rPr dirty="0" spc="270"/>
              <a:t> </a:t>
            </a:r>
            <a:r>
              <a:rPr dirty="0"/>
              <a:t>es</a:t>
            </a:r>
            <a:r>
              <a:rPr dirty="0" spc="265"/>
              <a:t> </a:t>
            </a:r>
            <a:r>
              <a:rPr dirty="0"/>
              <a:t>un</a:t>
            </a:r>
            <a:r>
              <a:rPr dirty="0" spc="275"/>
              <a:t> </a:t>
            </a:r>
            <a:r>
              <a:rPr dirty="0"/>
              <a:t>componente</a:t>
            </a:r>
            <a:r>
              <a:rPr dirty="0" spc="260"/>
              <a:t> </a:t>
            </a:r>
            <a:r>
              <a:rPr dirty="0"/>
              <a:t>fundamental</a:t>
            </a:r>
            <a:r>
              <a:rPr dirty="0" spc="270"/>
              <a:t> </a:t>
            </a:r>
            <a:r>
              <a:rPr dirty="0"/>
              <a:t>que</a:t>
            </a:r>
            <a:r>
              <a:rPr dirty="0" spc="260"/>
              <a:t> </a:t>
            </a:r>
            <a:r>
              <a:rPr dirty="0"/>
              <a:t>se</a:t>
            </a:r>
            <a:r>
              <a:rPr dirty="0" spc="250"/>
              <a:t> </a:t>
            </a:r>
            <a:r>
              <a:rPr dirty="0"/>
              <a:t>debe</a:t>
            </a:r>
            <a:r>
              <a:rPr dirty="0" spc="260"/>
              <a:t> </a:t>
            </a:r>
            <a:r>
              <a:rPr dirty="0"/>
              <a:t>incluir</a:t>
            </a:r>
            <a:r>
              <a:rPr dirty="0" spc="270"/>
              <a:t> </a:t>
            </a:r>
            <a:r>
              <a:rPr dirty="0"/>
              <a:t>en</a:t>
            </a:r>
            <a:r>
              <a:rPr dirty="0" spc="275"/>
              <a:t> </a:t>
            </a:r>
            <a:r>
              <a:rPr dirty="0" spc="-25"/>
              <a:t>el </a:t>
            </a:r>
            <a:r>
              <a:rPr dirty="0"/>
              <a:t>estudio</a:t>
            </a:r>
            <a:r>
              <a:rPr dirty="0" spc="120"/>
              <a:t> </a:t>
            </a:r>
            <a:r>
              <a:rPr dirty="0"/>
              <a:t>de</a:t>
            </a:r>
            <a:r>
              <a:rPr dirty="0" spc="105"/>
              <a:t> </a:t>
            </a:r>
            <a:r>
              <a:rPr dirty="0"/>
              <a:t>sistemas</a:t>
            </a:r>
            <a:r>
              <a:rPr dirty="0" spc="110"/>
              <a:t> </a:t>
            </a:r>
            <a:r>
              <a:rPr dirty="0"/>
              <a:t>de</a:t>
            </a:r>
            <a:r>
              <a:rPr dirty="0" spc="105"/>
              <a:t> </a:t>
            </a:r>
            <a:r>
              <a:rPr dirty="0"/>
              <a:t>potencia,</a:t>
            </a:r>
            <a:r>
              <a:rPr dirty="0" spc="114"/>
              <a:t> </a:t>
            </a:r>
            <a:r>
              <a:rPr dirty="0"/>
              <a:t>específicamente</a:t>
            </a:r>
            <a:r>
              <a:rPr dirty="0" spc="110"/>
              <a:t> </a:t>
            </a:r>
            <a:r>
              <a:rPr dirty="0"/>
              <a:t>en</a:t>
            </a:r>
            <a:r>
              <a:rPr dirty="0" spc="114"/>
              <a:t> </a:t>
            </a:r>
            <a:r>
              <a:rPr dirty="0"/>
              <a:t>las</a:t>
            </a:r>
            <a:r>
              <a:rPr dirty="0" spc="114"/>
              <a:t> </a:t>
            </a:r>
            <a:r>
              <a:rPr dirty="0"/>
              <a:t>áreas</a:t>
            </a:r>
            <a:r>
              <a:rPr dirty="0" spc="110"/>
              <a:t> </a:t>
            </a:r>
            <a:r>
              <a:rPr dirty="0"/>
              <a:t>de</a:t>
            </a:r>
            <a:r>
              <a:rPr dirty="0" spc="100"/>
              <a:t> </a:t>
            </a:r>
            <a:r>
              <a:rPr dirty="0"/>
              <a:t>planificación,</a:t>
            </a:r>
            <a:r>
              <a:rPr dirty="0" spc="130"/>
              <a:t> </a:t>
            </a:r>
            <a:r>
              <a:rPr dirty="0"/>
              <a:t>diseño,</a:t>
            </a:r>
            <a:r>
              <a:rPr dirty="0" spc="114"/>
              <a:t> </a:t>
            </a:r>
            <a:r>
              <a:rPr dirty="0" spc="-10"/>
              <a:t>operación, </a:t>
            </a:r>
            <a:r>
              <a:rPr dirty="0"/>
              <a:t>confiabilidad</a:t>
            </a:r>
            <a:r>
              <a:rPr dirty="0" spc="-35"/>
              <a:t> </a:t>
            </a:r>
            <a:r>
              <a:rPr dirty="0"/>
              <a:t>y</a:t>
            </a:r>
            <a:r>
              <a:rPr dirty="0" spc="-50"/>
              <a:t> </a:t>
            </a:r>
            <a:r>
              <a:rPr dirty="0"/>
              <a:t>calidad</a:t>
            </a:r>
            <a:r>
              <a:rPr dirty="0" spc="-45"/>
              <a:t> </a:t>
            </a:r>
            <a:r>
              <a:rPr dirty="0"/>
              <a:t>del</a:t>
            </a:r>
            <a:r>
              <a:rPr dirty="0" spc="-40"/>
              <a:t> </a:t>
            </a:r>
            <a:r>
              <a:rPr dirty="0"/>
              <a:t>suministro</a:t>
            </a:r>
            <a:r>
              <a:rPr dirty="0" spc="-40"/>
              <a:t> </a:t>
            </a:r>
            <a:r>
              <a:rPr dirty="0"/>
              <a:t>entre</a:t>
            </a:r>
            <a:r>
              <a:rPr dirty="0" spc="-40"/>
              <a:t> </a:t>
            </a:r>
            <a:r>
              <a:rPr dirty="0" spc="-10"/>
              <a:t>otras.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Naturaleza</a:t>
            </a:r>
            <a:r>
              <a:rPr dirty="0" spc="-110"/>
              <a:t> </a:t>
            </a:r>
            <a:r>
              <a:rPr dirty="0"/>
              <a:t>del</a:t>
            </a:r>
            <a:r>
              <a:rPr dirty="0" spc="-140"/>
              <a:t> </a:t>
            </a:r>
            <a:r>
              <a:rPr dirty="0" spc="-10"/>
              <a:t>Transitorio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11156950" cy="3310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Ebrima"/>
                <a:cs typeface="Ebrima"/>
              </a:rPr>
              <a:t>Electromecánico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2000">
              <a:latin typeface="Ebrima"/>
              <a:cs typeface="Ebrima"/>
            </a:endParaRPr>
          </a:p>
          <a:p>
            <a:pPr algn="just" marL="12700" marR="5715">
              <a:lnSpc>
                <a:spcPts val="2160"/>
              </a:lnSpc>
            </a:pPr>
            <a:r>
              <a:rPr dirty="0" sz="2000">
                <a:latin typeface="Ebrima"/>
                <a:cs typeface="Ebrima"/>
              </a:rPr>
              <a:t>Este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interacción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energía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eléctrica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contenida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 spc="-10">
                <a:latin typeface="Ebrima"/>
                <a:cs typeface="Ebrima"/>
              </a:rPr>
              <a:t>energía </a:t>
            </a:r>
            <a:r>
              <a:rPr dirty="0" sz="2000">
                <a:latin typeface="Ebrima"/>
                <a:cs typeface="Ebrima"/>
              </a:rPr>
              <a:t>mecánica</a:t>
            </a:r>
            <a:r>
              <a:rPr dirty="0" sz="2000" spc="4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almacenada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inercia</a:t>
            </a:r>
            <a:r>
              <a:rPr dirty="0" sz="2000" spc="4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4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máquinas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rotatorias,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motores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25">
                <a:latin typeface="Ebrima"/>
                <a:cs typeface="Ebrima"/>
              </a:rPr>
              <a:t>  </a:t>
            </a:r>
            <a:r>
              <a:rPr dirty="0" sz="2000" spc="-10">
                <a:latin typeface="Ebrima"/>
                <a:cs typeface="Ebrima"/>
              </a:rPr>
              <a:t>generadores eléctricos.</a:t>
            </a: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ts val="2160"/>
              </a:lnSpc>
              <a:spcBef>
                <a:spcPts val="1000"/>
              </a:spcBef>
            </a:pPr>
            <a:r>
              <a:rPr dirty="0" sz="2000">
                <a:latin typeface="Ebrima"/>
                <a:cs typeface="Ebrima"/>
              </a:rPr>
              <a:t>Estas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perturbaciones  electromecánicas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pueden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provocar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problemas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limitación  en  </a:t>
            </a:r>
            <a:r>
              <a:rPr dirty="0" sz="2000" spc="-25">
                <a:latin typeface="Ebrima"/>
                <a:cs typeface="Ebrima"/>
              </a:rPr>
              <a:t>las </a:t>
            </a:r>
            <a:r>
              <a:rPr dirty="0" sz="2000">
                <a:latin typeface="Ebrima"/>
                <a:cs typeface="Ebrima"/>
              </a:rPr>
              <a:t>potencias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transferidas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líneas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transmisión,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activación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protecciones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equipos,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estrés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ejes mecánicos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turbinas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incluso,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ocasionar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salida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líneas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generadores.</a:t>
            </a:r>
            <a:endParaRPr sz="2000">
              <a:latin typeface="Ebrima"/>
              <a:cs typeface="Ebrima"/>
            </a:endParaRPr>
          </a:p>
          <a:p>
            <a:pPr algn="just" marL="12700" marR="6985">
              <a:lnSpc>
                <a:spcPts val="2160"/>
              </a:lnSpc>
              <a:spcBef>
                <a:spcPts val="1010"/>
              </a:spcBef>
            </a:pPr>
            <a:r>
              <a:rPr dirty="0" sz="2000">
                <a:latin typeface="Ebrima"/>
                <a:cs typeface="Ebrima"/>
              </a:rPr>
              <a:t>Seguidamente</a:t>
            </a:r>
            <a:r>
              <a:rPr dirty="0" sz="2000" spc="3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muestra</a:t>
            </a:r>
            <a:r>
              <a:rPr dirty="0" sz="2000" spc="3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ámbito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frecuencias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para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cada</a:t>
            </a:r>
            <a:r>
              <a:rPr dirty="0" sz="2000" spc="3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uno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3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tipos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transitorios </a:t>
            </a:r>
            <a:r>
              <a:rPr dirty="0" sz="2000">
                <a:latin typeface="Ebrima"/>
                <a:cs typeface="Ebrima"/>
              </a:rPr>
              <a:t>mencionados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anterioridad.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Naturaleza</a:t>
            </a:r>
            <a:r>
              <a:rPr dirty="0" spc="-110"/>
              <a:t> </a:t>
            </a:r>
            <a:r>
              <a:rPr dirty="0"/>
              <a:t>del</a:t>
            </a:r>
            <a:r>
              <a:rPr dirty="0" spc="-140"/>
              <a:t> </a:t>
            </a:r>
            <a:r>
              <a:rPr dirty="0" spc="-10"/>
              <a:t>Transitorio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9" y="1886711"/>
            <a:ext cx="8321040" cy="33573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Origen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65"/>
              <a:t> </a:t>
            </a:r>
            <a:r>
              <a:rPr dirty="0" spc="-10"/>
              <a:t>Transitorios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4679950" cy="39452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Ebrima"/>
                <a:cs typeface="Ebrima"/>
              </a:rPr>
              <a:t>Transitorio</a:t>
            </a:r>
            <a:r>
              <a:rPr dirty="0" sz="2000" spc="-4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origen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externo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Transitorios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-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descargas</a:t>
            </a:r>
            <a:r>
              <a:rPr dirty="0" sz="2000" spc="-6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atmosféricas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185"/>
              </a:spcBef>
              <a:buFont typeface="Arial MT"/>
              <a:buChar char="•"/>
            </a:pPr>
            <a:endParaRPr sz="2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latin typeface="Ebrima"/>
                <a:cs typeface="Ebrima"/>
              </a:rPr>
              <a:t>Transitorio</a:t>
            </a:r>
            <a:r>
              <a:rPr dirty="0" sz="2000" spc="-4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origen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interno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Apertura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cierre 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interruptores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Conexión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reconexión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líneas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Aparición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eliminación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fallas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Pérdida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carga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Clasificación</a:t>
            </a:r>
            <a:r>
              <a:rPr dirty="0" sz="3600" spc="-120"/>
              <a:t> </a:t>
            </a:r>
            <a:r>
              <a:rPr dirty="0" sz="3600"/>
              <a:t>de</a:t>
            </a:r>
            <a:r>
              <a:rPr dirty="0" sz="3600" spc="-80"/>
              <a:t> </a:t>
            </a:r>
            <a:r>
              <a:rPr dirty="0" sz="3600"/>
              <a:t>los</a:t>
            </a:r>
            <a:r>
              <a:rPr dirty="0" sz="3600" spc="-100"/>
              <a:t> </a:t>
            </a:r>
            <a:r>
              <a:rPr dirty="0" sz="3600" spc="-10"/>
              <a:t>transitorios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8741410" cy="2340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Ebrima"/>
                <a:cs typeface="Ebrima"/>
              </a:rPr>
              <a:t>Caracterización</a:t>
            </a:r>
            <a:r>
              <a:rPr dirty="0" sz="2000" spc="-2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según</a:t>
            </a:r>
            <a:r>
              <a:rPr dirty="0" sz="2000" spc="-4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el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impulso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Oscilaciones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baja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frecuencia: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0.1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Hz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3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Hz,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transitorios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electromecánicos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Frente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lento: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50/60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Hz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hasta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20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kHz,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fallas,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aperturas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interruptores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Frente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rápido: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10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kHz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3MHz,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descargas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atmosféricas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Frente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muy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rápido: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superior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MHz,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maniobras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equipos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GIS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SF6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Clasificación</a:t>
            </a:r>
            <a:r>
              <a:rPr dirty="0" sz="3600" spc="-120"/>
              <a:t> </a:t>
            </a:r>
            <a:r>
              <a:rPr dirty="0" sz="3600"/>
              <a:t>de</a:t>
            </a:r>
            <a:r>
              <a:rPr dirty="0" sz="3600" spc="-80"/>
              <a:t> </a:t>
            </a:r>
            <a:r>
              <a:rPr dirty="0" sz="3600"/>
              <a:t>los</a:t>
            </a:r>
            <a:r>
              <a:rPr dirty="0" sz="3600" spc="-100"/>
              <a:t> </a:t>
            </a:r>
            <a:r>
              <a:rPr dirty="0" sz="3600" spc="-10"/>
              <a:t>transitorios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69615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Ebrima"/>
                <a:cs typeface="Ebrima"/>
              </a:rPr>
              <a:t>Caracterización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según</a:t>
            </a:r>
            <a:r>
              <a:rPr dirty="0" sz="2000" spc="-3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magnitud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y</a:t>
            </a:r>
            <a:r>
              <a:rPr dirty="0" sz="2000" spc="-4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duración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del</a:t>
            </a:r>
            <a:r>
              <a:rPr dirty="0" sz="2000" spc="-35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transitorio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2635" y="2191511"/>
            <a:ext cx="662178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Clasificación</a:t>
            </a:r>
            <a:r>
              <a:rPr dirty="0" sz="3600" spc="-120"/>
              <a:t> </a:t>
            </a:r>
            <a:r>
              <a:rPr dirty="0" sz="3600"/>
              <a:t>de</a:t>
            </a:r>
            <a:r>
              <a:rPr dirty="0" sz="3600" spc="-80"/>
              <a:t> </a:t>
            </a:r>
            <a:r>
              <a:rPr dirty="0" sz="3600"/>
              <a:t>los</a:t>
            </a:r>
            <a:r>
              <a:rPr dirty="0" sz="3600" spc="-100"/>
              <a:t> </a:t>
            </a:r>
            <a:r>
              <a:rPr dirty="0" sz="3600" spc="-10"/>
              <a:t>transitorios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11156315" cy="2233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Ebrima"/>
                <a:cs typeface="Ebrima"/>
              </a:rPr>
              <a:t>Caracterización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según</a:t>
            </a:r>
            <a:r>
              <a:rPr dirty="0" sz="2000" spc="-3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magnitud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y</a:t>
            </a:r>
            <a:r>
              <a:rPr dirty="0" sz="2000" spc="-4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duración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del</a:t>
            </a:r>
            <a:r>
              <a:rPr dirty="0" sz="2000" spc="-35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transitorio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ts val="2160"/>
              </a:lnSpc>
            </a:pP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consecuencias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transitorios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electromagnéticos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red,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magnitud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la </a:t>
            </a:r>
            <a:r>
              <a:rPr dirty="0" sz="2000">
                <a:latin typeface="Ebrima"/>
                <a:cs typeface="Ebrima"/>
              </a:rPr>
              <a:t>duración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sobretensión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provocan,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ahí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realice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igualmente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clasificación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acuerdo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estos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aspectos.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5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figura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diapositiva</a:t>
            </a:r>
            <a:r>
              <a:rPr dirty="0" sz="2000" spc="2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anterior</a:t>
            </a:r>
            <a:r>
              <a:rPr dirty="0" sz="2000" spc="2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muestra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tabla,</a:t>
            </a:r>
            <a:r>
              <a:rPr dirty="0" sz="2000" spc="2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donde</a:t>
            </a:r>
            <a:r>
              <a:rPr dirty="0" sz="2000" spc="229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se </a:t>
            </a:r>
            <a:r>
              <a:rPr dirty="0" sz="2000">
                <a:latin typeface="Ebrima"/>
                <a:cs typeface="Ebrima"/>
              </a:rPr>
              <a:t>resumen</a:t>
            </a:r>
            <a:r>
              <a:rPr dirty="0" sz="2000" spc="3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3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principales</a:t>
            </a:r>
            <a:r>
              <a:rPr dirty="0" sz="2000" spc="3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características</a:t>
            </a:r>
            <a:r>
              <a:rPr dirty="0" sz="2000" spc="3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cada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tipo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sobretensión.</a:t>
            </a:r>
            <a:r>
              <a:rPr dirty="0" sz="2000" spc="3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3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puede</a:t>
            </a:r>
            <a:r>
              <a:rPr dirty="0" sz="2000" spc="3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comprobar</a:t>
            </a:r>
            <a:r>
              <a:rPr dirty="0" sz="2000" spc="34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que </a:t>
            </a:r>
            <a:r>
              <a:rPr dirty="0" sz="2000">
                <a:latin typeface="Ebrima"/>
                <a:cs typeface="Ebrima"/>
              </a:rPr>
              <a:t>según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duración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están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divididas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dos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principales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grupos: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Clasificación</a:t>
            </a:r>
            <a:r>
              <a:rPr dirty="0" sz="3600" spc="-120"/>
              <a:t> </a:t>
            </a:r>
            <a:r>
              <a:rPr dirty="0" sz="3600"/>
              <a:t>de</a:t>
            </a:r>
            <a:r>
              <a:rPr dirty="0" sz="3600" spc="-80"/>
              <a:t> </a:t>
            </a:r>
            <a:r>
              <a:rPr dirty="0" sz="3600"/>
              <a:t>los</a:t>
            </a:r>
            <a:r>
              <a:rPr dirty="0" sz="3600" spc="-100"/>
              <a:t> </a:t>
            </a:r>
            <a:r>
              <a:rPr dirty="0" sz="3600" spc="-10"/>
              <a:t>transitorios</a:t>
            </a:r>
            <a:endParaRPr sz="36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900" b="1">
                <a:latin typeface="Ebrima"/>
                <a:cs typeface="Ebrima"/>
              </a:rPr>
              <a:t>Sobretensión</a:t>
            </a:r>
            <a:r>
              <a:rPr dirty="0" sz="1900" spc="-95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permanente: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2055"/>
              </a:lnSpc>
              <a:spcBef>
                <a:spcPts val="550"/>
              </a:spcBef>
              <a:tabLst>
                <a:tab pos="1004569" algn="l"/>
                <a:tab pos="1259205" algn="l"/>
                <a:tab pos="1571625" algn="l"/>
                <a:tab pos="2403475" algn="l"/>
                <a:tab pos="3623310" algn="l"/>
                <a:tab pos="4022725" algn="l"/>
                <a:tab pos="5219065" algn="l"/>
                <a:tab pos="5618480" algn="l"/>
                <a:tab pos="5932170" algn="l"/>
                <a:tab pos="6467475" algn="l"/>
                <a:tab pos="6990080" algn="l"/>
                <a:tab pos="7395209" algn="l"/>
                <a:tab pos="8049895" algn="l"/>
                <a:tab pos="8783955" algn="l"/>
                <a:tab pos="10010775" algn="l"/>
                <a:tab pos="10259695" algn="l"/>
              </a:tabLst>
            </a:pPr>
            <a:r>
              <a:rPr dirty="0" sz="1900" spc="-10"/>
              <a:t>Ocurren</a:t>
            </a:r>
            <a:r>
              <a:rPr dirty="0" sz="1900"/>
              <a:t>	</a:t>
            </a:r>
            <a:r>
              <a:rPr dirty="0" sz="1900" spc="-50"/>
              <a:t>a</a:t>
            </a:r>
            <a:r>
              <a:rPr dirty="0" sz="1900"/>
              <a:t>	</a:t>
            </a:r>
            <a:r>
              <a:rPr dirty="0" sz="1900" spc="-25"/>
              <a:t>la</a:t>
            </a:r>
            <a:r>
              <a:rPr dirty="0" sz="1900"/>
              <a:t>	</a:t>
            </a:r>
            <a:r>
              <a:rPr dirty="0" sz="1900" spc="-20"/>
              <a:t>misma</a:t>
            </a:r>
            <a:r>
              <a:rPr dirty="0" sz="1900"/>
              <a:t>	</a:t>
            </a:r>
            <a:r>
              <a:rPr dirty="0" sz="1900" spc="-10"/>
              <a:t>frecuencia</a:t>
            </a:r>
            <a:r>
              <a:rPr dirty="0" sz="1900"/>
              <a:t>	</a:t>
            </a:r>
            <a:r>
              <a:rPr dirty="0" sz="1900" spc="-25"/>
              <a:t>de</a:t>
            </a:r>
            <a:r>
              <a:rPr dirty="0" sz="1900"/>
              <a:t>	</a:t>
            </a:r>
            <a:r>
              <a:rPr dirty="0" sz="1900" spc="-10"/>
              <a:t>operación</a:t>
            </a:r>
            <a:r>
              <a:rPr dirty="0" sz="1900"/>
              <a:t>	</a:t>
            </a:r>
            <a:r>
              <a:rPr dirty="0" sz="1900" spc="-25"/>
              <a:t>de</a:t>
            </a:r>
            <a:r>
              <a:rPr dirty="0" sz="1900"/>
              <a:t>	</a:t>
            </a:r>
            <a:r>
              <a:rPr dirty="0" sz="1900" spc="-25"/>
              <a:t>la</a:t>
            </a:r>
            <a:r>
              <a:rPr dirty="0" sz="1900"/>
              <a:t>	</a:t>
            </a:r>
            <a:r>
              <a:rPr dirty="0" sz="1900" spc="-20"/>
              <a:t>red,</a:t>
            </a:r>
            <a:r>
              <a:rPr dirty="0" sz="1900"/>
              <a:t>	</a:t>
            </a:r>
            <a:r>
              <a:rPr dirty="0" sz="1900" spc="-25"/>
              <a:t>con</a:t>
            </a:r>
            <a:r>
              <a:rPr dirty="0" sz="1900"/>
              <a:t>	</a:t>
            </a:r>
            <a:r>
              <a:rPr dirty="0" sz="1900" spc="-25"/>
              <a:t>un</a:t>
            </a:r>
            <a:r>
              <a:rPr dirty="0" sz="1900"/>
              <a:t>	</a:t>
            </a:r>
            <a:r>
              <a:rPr dirty="0" sz="1900" spc="-10"/>
              <a:t>valor</a:t>
            </a:r>
            <a:r>
              <a:rPr dirty="0" sz="1900"/>
              <a:t>	</a:t>
            </a:r>
            <a:r>
              <a:rPr dirty="0" sz="1900" spc="-10"/>
              <a:t>eficaz</a:t>
            </a:r>
            <a:r>
              <a:rPr dirty="0" sz="1900"/>
              <a:t>	</a:t>
            </a:r>
            <a:r>
              <a:rPr dirty="0" sz="1900" spc="-10"/>
              <a:t>constante,</a:t>
            </a:r>
            <a:r>
              <a:rPr dirty="0" sz="1900"/>
              <a:t>	</a:t>
            </a:r>
            <a:r>
              <a:rPr dirty="0" sz="1900" spc="-50"/>
              <a:t>y</a:t>
            </a:r>
            <a:r>
              <a:rPr dirty="0" sz="1900"/>
              <a:t>	</a:t>
            </a:r>
            <a:r>
              <a:rPr dirty="0" sz="1900" spc="-10"/>
              <a:t>aplicada</a:t>
            </a:r>
            <a:endParaRPr sz="1900"/>
          </a:p>
          <a:p>
            <a:pPr marL="12700">
              <a:lnSpc>
                <a:spcPts val="2055"/>
              </a:lnSpc>
            </a:pPr>
            <a:r>
              <a:rPr dirty="0" sz="1900" spc="-10"/>
              <a:t>permanentemente.</a:t>
            </a:r>
            <a:endParaRPr sz="1900"/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1900"/>
          </a:p>
          <a:p>
            <a:pPr marL="12700">
              <a:lnSpc>
                <a:spcPct val="100000"/>
              </a:lnSpc>
            </a:pPr>
            <a:r>
              <a:rPr dirty="0" sz="1900" b="1">
                <a:latin typeface="Ebrima"/>
                <a:cs typeface="Ebrima"/>
              </a:rPr>
              <a:t>Sobretensión</a:t>
            </a:r>
            <a:r>
              <a:rPr dirty="0" sz="1900" spc="-95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temporal: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2050"/>
              </a:lnSpc>
              <a:spcBef>
                <a:spcPts val="550"/>
              </a:spcBef>
            </a:pPr>
            <a:r>
              <a:rPr dirty="0" sz="1900"/>
              <a:t>Ocurren</a:t>
            </a:r>
            <a:r>
              <a:rPr dirty="0" sz="1900" spc="110"/>
              <a:t> </a:t>
            </a:r>
            <a:r>
              <a:rPr dirty="0" sz="1900"/>
              <a:t>a</a:t>
            </a:r>
            <a:r>
              <a:rPr dirty="0" sz="1900" spc="100"/>
              <a:t> </a:t>
            </a:r>
            <a:r>
              <a:rPr dirty="0" sz="1900"/>
              <a:t>una</a:t>
            </a:r>
            <a:r>
              <a:rPr dirty="0" sz="1900" spc="110"/>
              <a:t> </a:t>
            </a:r>
            <a:r>
              <a:rPr dirty="0" sz="1900"/>
              <a:t>frecuencia</a:t>
            </a:r>
            <a:r>
              <a:rPr dirty="0" sz="1900" spc="110"/>
              <a:t> </a:t>
            </a:r>
            <a:r>
              <a:rPr dirty="0" sz="1900"/>
              <a:t>que</a:t>
            </a:r>
            <a:r>
              <a:rPr dirty="0" sz="1900" spc="100"/>
              <a:t> </a:t>
            </a:r>
            <a:r>
              <a:rPr dirty="0" sz="1900"/>
              <a:t>va</a:t>
            </a:r>
            <a:r>
              <a:rPr dirty="0" sz="1900" spc="100"/>
              <a:t> </a:t>
            </a:r>
            <a:r>
              <a:rPr dirty="0" sz="1900"/>
              <a:t>de</a:t>
            </a:r>
            <a:r>
              <a:rPr dirty="0" sz="1900" spc="110"/>
              <a:t> </a:t>
            </a:r>
            <a:r>
              <a:rPr dirty="0" sz="1900"/>
              <a:t>los</a:t>
            </a:r>
            <a:r>
              <a:rPr dirty="0" sz="1900" spc="100"/>
              <a:t> </a:t>
            </a:r>
            <a:r>
              <a:rPr dirty="0" sz="1900"/>
              <a:t>10</a:t>
            </a:r>
            <a:r>
              <a:rPr dirty="0" sz="1900" spc="105"/>
              <a:t> </a:t>
            </a:r>
            <a:r>
              <a:rPr dirty="0" sz="1900"/>
              <a:t>Hz</a:t>
            </a:r>
            <a:r>
              <a:rPr dirty="0" sz="1900" spc="100"/>
              <a:t> </a:t>
            </a:r>
            <a:r>
              <a:rPr dirty="0" sz="1900"/>
              <a:t>a</a:t>
            </a:r>
            <a:r>
              <a:rPr dirty="0" sz="1900" spc="114"/>
              <a:t> </a:t>
            </a:r>
            <a:r>
              <a:rPr dirty="0" sz="1900"/>
              <a:t>los</a:t>
            </a:r>
            <a:r>
              <a:rPr dirty="0" sz="1900" spc="100"/>
              <a:t> </a:t>
            </a:r>
            <a:r>
              <a:rPr dirty="0" sz="1900"/>
              <a:t>500</a:t>
            </a:r>
            <a:r>
              <a:rPr dirty="0" sz="1900" spc="120"/>
              <a:t> </a:t>
            </a:r>
            <a:r>
              <a:rPr dirty="0" sz="1900"/>
              <a:t>Hz,</a:t>
            </a:r>
            <a:r>
              <a:rPr dirty="0" sz="1900" spc="110"/>
              <a:t> </a:t>
            </a:r>
            <a:r>
              <a:rPr dirty="0" sz="1900"/>
              <a:t>con</a:t>
            </a:r>
            <a:r>
              <a:rPr dirty="0" sz="1900" spc="105"/>
              <a:t> </a:t>
            </a:r>
            <a:r>
              <a:rPr dirty="0" sz="1900"/>
              <a:t>una</a:t>
            </a:r>
            <a:r>
              <a:rPr dirty="0" sz="1900" spc="110"/>
              <a:t> </a:t>
            </a:r>
            <a:r>
              <a:rPr dirty="0" sz="1900"/>
              <a:t>duración</a:t>
            </a:r>
            <a:r>
              <a:rPr dirty="0" sz="1900" spc="110"/>
              <a:t> </a:t>
            </a:r>
            <a:r>
              <a:rPr dirty="0" sz="1900"/>
              <a:t>relativamente</a:t>
            </a:r>
            <a:r>
              <a:rPr dirty="0" sz="1900" spc="105"/>
              <a:t> </a:t>
            </a:r>
            <a:r>
              <a:rPr dirty="0" sz="1900"/>
              <a:t>larga.</a:t>
            </a:r>
            <a:r>
              <a:rPr dirty="0" sz="1900" spc="114"/>
              <a:t> </a:t>
            </a:r>
            <a:r>
              <a:rPr dirty="0" sz="1900" spc="-25"/>
              <a:t>Una</a:t>
            </a:r>
            <a:endParaRPr sz="1900"/>
          </a:p>
          <a:p>
            <a:pPr marL="12700">
              <a:lnSpc>
                <a:spcPts val="2050"/>
              </a:lnSpc>
            </a:pPr>
            <a:r>
              <a:rPr dirty="0" sz="1900"/>
              <a:t>sobretensión</a:t>
            </a:r>
            <a:r>
              <a:rPr dirty="0" sz="1900" spc="-45"/>
              <a:t> </a:t>
            </a:r>
            <a:r>
              <a:rPr dirty="0" sz="1900"/>
              <a:t>de</a:t>
            </a:r>
            <a:r>
              <a:rPr dirty="0" sz="1900" spc="-25"/>
              <a:t> </a:t>
            </a:r>
            <a:r>
              <a:rPr dirty="0" sz="1900"/>
              <a:t>este</a:t>
            </a:r>
            <a:r>
              <a:rPr dirty="0" sz="1900" spc="-50"/>
              <a:t> </a:t>
            </a:r>
            <a:r>
              <a:rPr dirty="0" sz="1900"/>
              <a:t>tipo</a:t>
            </a:r>
            <a:r>
              <a:rPr dirty="0" sz="1900" spc="-30"/>
              <a:t> </a:t>
            </a:r>
            <a:r>
              <a:rPr dirty="0" sz="1900"/>
              <a:t>puede</a:t>
            </a:r>
            <a:r>
              <a:rPr dirty="0" sz="1900" spc="-35"/>
              <a:t> </a:t>
            </a:r>
            <a:r>
              <a:rPr dirty="0" sz="1900"/>
              <a:t>ser</a:t>
            </a:r>
            <a:r>
              <a:rPr dirty="0" sz="1900" spc="-40"/>
              <a:t> </a:t>
            </a:r>
            <a:r>
              <a:rPr dirty="0" sz="1900"/>
              <a:t>amortiguada</a:t>
            </a:r>
            <a:r>
              <a:rPr dirty="0" sz="1900" spc="5"/>
              <a:t> </a:t>
            </a:r>
            <a:r>
              <a:rPr dirty="0" sz="1900"/>
              <a:t>o</a:t>
            </a:r>
            <a:r>
              <a:rPr dirty="0" sz="1900" spc="-45"/>
              <a:t> </a:t>
            </a:r>
            <a:r>
              <a:rPr dirty="0" sz="1900"/>
              <a:t>débilmente</a:t>
            </a:r>
            <a:r>
              <a:rPr dirty="0" sz="1900" spc="-20"/>
              <a:t> </a:t>
            </a:r>
            <a:r>
              <a:rPr dirty="0" sz="1900" spc="-10"/>
              <a:t>amortiguada.</a:t>
            </a:r>
            <a:endParaRPr sz="1900"/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900"/>
          </a:p>
          <a:p>
            <a:pPr algn="just" marL="12700">
              <a:lnSpc>
                <a:spcPct val="100000"/>
              </a:lnSpc>
            </a:pPr>
            <a:r>
              <a:rPr dirty="0" sz="1900" b="1">
                <a:latin typeface="Ebrima"/>
                <a:cs typeface="Ebrima"/>
              </a:rPr>
              <a:t>Sobretensiones</a:t>
            </a:r>
            <a:r>
              <a:rPr dirty="0" sz="1900" spc="-5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</a:t>
            </a:r>
            <a:r>
              <a:rPr dirty="0" sz="1900" spc="-60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corta</a:t>
            </a:r>
            <a:r>
              <a:rPr dirty="0" sz="1900" spc="-60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duración:</a:t>
            </a:r>
            <a:endParaRPr sz="1900">
              <a:latin typeface="Ebrima"/>
              <a:cs typeface="Ebrima"/>
            </a:endParaRPr>
          </a:p>
          <a:p>
            <a:pPr algn="just" marL="12700">
              <a:lnSpc>
                <a:spcPts val="2050"/>
              </a:lnSpc>
              <a:spcBef>
                <a:spcPts val="550"/>
              </a:spcBef>
            </a:pPr>
            <a:r>
              <a:rPr dirty="0" sz="1900"/>
              <a:t>Comúnmente</a:t>
            </a:r>
            <a:r>
              <a:rPr dirty="0" sz="1900" spc="350"/>
              <a:t> </a:t>
            </a:r>
            <a:r>
              <a:rPr dirty="0" sz="1900"/>
              <a:t>llamados</a:t>
            </a:r>
            <a:r>
              <a:rPr dirty="0" sz="1900" spc="350"/>
              <a:t> </a:t>
            </a:r>
            <a:r>
              <a:rPr dirty="0" sz="1900"/>
              <a:t>transitorios</a:t>
            </a:r>
            <a:r>
              <a:rPr dirty="0" sz="1900" spc="360"/>
              <a:t> </a:t>
            </a:r>
            <a:r>
              <a:rPr dirty="0" sz="1900"/>
              <a:t>de</a:t>
            </a:r>
            <a:r>
              <a:rPr dirty="0" sz="1900" spc="335"/>
              <a:t> </a:t>
            </a:r>
            <a:r>
              <a:rPr dirty="0" sz="1900"/>
              <a:t>tensión.</a:t>
            </a:r>
            <a:r>
              <a:rPr dirty="0" sz="1900" spc="340"/>
              <a:t> </a:t>
            </a:r>
            <a:r>
              <a:rPr dirty="0" sz="1900"/>
              <a:t>Entre</a:t>
            </a:r>
            <a:r>
              <a:rPr dirty="0" sz="1900" spc="350"/>
              <a:t> </a:t>
            </a:r>
            <a:r>
              <a:rPr dirty="0" sz="1900"/>
              <a:t>las</a:t>
            </a:r>
            <a:r>
              <a:rPr dirty="0" sz="1900" spc="340"/>
              <a:t> </a:t>
            </a:r>
            <a:r>
              <a:rPr dirty="0" sz="1900"/>
              <a:t>sobretensiones</a:t>
            </a:r>
            <a:r>
              <a:rPr dirty="0" sz="1900" spc="345"/>
              <a:t> </a:t>
            </a:r>
            <a:r>
              <a:rPr dirty="0" sz="1900"/>
              <a:t>de</a:t>
            </a:r>
            <a:r>
              <a:rPr dirty="0" sz="1900" spc="345"/>
              <a:t> </a:t>
            </a:r>
            <a:r>
              <a:rPr dirty="0" sz="1900"/>
              <a:t>corta</a:t>
            </a:r>
            <a:r>
              <a:rPr dirty="0" sz="1900" spc="350"/>
              <a:t> </a:t>
            </a:r>
            <a:r>
              <a:rPr dirty="0" sz="1900"/>
              <a:t>duración</a:t>
            </a:r>
            <a:r>
              <a:rPr dirty="0" sz="1900" spc="345"/>
              <a:t> </a:t>
            </a:r>
            <a:r>
              <a:rPr dirty="0" sz="1900"/>
              <a:t>están</a:t>
            </a:r>
            <a:r>
              <a:rPr dirty="0" sz="1900" spc="340"/>
              <a:t> </a:t>
            </a:r>
            <a:r>
              <a:rPr dirty="0" sz="1900" spc="-25"/>
              <a:t>las</a:t>
            </a:r>
            <a:endParaRPr sz="1900"/>
          </a:p>
          <a:p>
            <a:pPr algn="just" marL="12700" marR="8255">
              <a:lnSpc>
                <a:spcPct val="80100"/>
              </a:lnSpc>
              <a:spcBef>
                <a:spcPts val="225"/>
              </a:spcBef>
            </a:pPr>
            <a:r>
              <a:rPr dirty="0" sz="1900"/>
              <a:t>sobretensiones</a:t>
            </a:r>
            <a:r>
              <a:rPr dirty="0" sz="1900" spc="190"/>
              <a:t>  </a:t>
            </a:r>
            <a:r>
              <a:rPr dirty="0" sz="1900"/>
              <a:t>de</a:t>
            </a:r>
            <a:r>
              <a:rPr dirty="0" sz="1900" spc="210"/>
              <a:t>  </a:t>
            </a:r>
            <a:r>
              <a:rPr dirty="0" sz="1900"/>
              <a:t>frente</a:t>
            </a:r>
            <a:r>
              <a:rPr dirty="0" sz="1900" spc="200"/>
              <a:t>  </a:t>
            </a:r>
            <a:r>
              <a:rPr dirty="0" sz="1900"/>
              <a:t>muy</a:t>
            </a:r>
            <a:r>
              <a:rPr dirty="0" sz="1900" spc="200"/>
              <a:t>  </a:t>
            </a:r>
            <a:r>
              <a:rPr dirty="0" sz="1900"/>
              <a:t>rápido,</a:t>
            </a:r>
            <a:r>
              <a:rPr dirty="0" sz="1900" spc="200"/>
              <a:t>  </a:t>
            </a:r>
            <a:r>
              <a:rPr dirty="0" sz="1900"/>
              <a:t>las</a:t>
            </a:r>
            <a:r>
              <a:rPr dirty="0" sz="1900" spc="200"/>
              <a:t>  </a:t>
            </a:r>
            <a:r>
              <a:rPr dirty="0" sz="1900"/>
              <a:t>cuales</a:t>
            </a:r>
            <a:r>
              <a:rPr dirty="0" sz="1900" spc="204"/>
              <a:t>  </a:t>
            </a:r>
            <a:r>
              <a:rPr dirty="0" sz="1900"/>
              <a:t>presentan</a:t>
            </a:r>
            <a:r>
              <a:rPr dirty="0" sz="1900" spc="200"/>
              <a:t>  </a:t>
            </a:r>
            <a:r>
              <a:rPr dirty="0" sz="1900"/>
              <a:t>la</a:t>
            </a:r>
            <a:r>
              <a:rPr dirty="0" sz="1900" spc="200"/>
              <a:t>  </a:t>
            </a:r>
            <a:r>
              <a:rPr dirty="0" sz="1900"/>
              <a:t>duración</a:t>
            </a:r>
            <a:r>
              <a:rPr dirty="0" sz="1900" spc="204"/>
              <a:t>  </a:t>
            </a:r>
            <a:r>
              <a:rPr dirty="0" sz="1900"/>
              <a:t>más</a:t>
            </a:r>
            <a:r>
              <a:rPr dirty="0" sz="1900" spc="190"/>
              <a:t>  </a:t>
            </a:r>
            <a:r>
              <a:rPr dirty="0" sz="1900"/>
              <a:t>corta</a:t>
            </a:r>
            <a:r>
              <a:rPr dirty="0" sz="1900" spc="204"/>
              <a:t>  </a:t>
            </a:r>
            <a:r>
              <a:rPr dirty="0" sz="1900"/>
              <a:t>de</a:t>
            </a:r>
            <a:r>
              <a:rPr dirty="0" sz="1900" spc="195"/>
              <a:t>  </a:t>
            </a:r>
            <a:r>
              <a:rPr dirty="0" sz="1900" spc="-10"/>
              <a:t>pocos </a:t>
            </a:r>
            <a:r>
              <a:rPr dirty="0" sz="1900"/>
              <a:t>microsegundos,</a:t>
            </a:r>
            <a:r>
              <a:rPr dirty="0" sz="1900" spc="180"/>
              <a:t>  </a:t>
            </a:r>
            <a:r>
              <a:rPr dirty="0" sz="1900"/>
              <a:t>seguido</a:t>
            </a:r>
            <a:r>
              <a:rPr dirty="0" sz="1900" spc="185"/>
              <a:t>  </a:t>
            </a:r>
            <a:r>
              <a:rPr dirty="0" sz="1900"/>
              <a:t>por</a:t>
            </a:r>
            <a:r>
              <a:rPr dirty="0" sz="1900" spc="180"/>
              <a:t>  </a:t>
            </a:r>
            <a:r>
              <a:rPr dirty="0" sz="1900"/>
              <a:t>las</a:t>
            </a:r>
            <a:r>
              <a:rPr dirty="0" sz="1900" spc="190"/>
              <a:t>  </a:t>
            </a:r>
            <a:r>
              <a:rPr dirty="0" sz="1900"/>
              <a:t>de</a:t>
            </a:r>
            <a:r>
              <a:rPr dirty="0" sz="1900" spc="185"/>
              <a:t>  </a:t>
            </a:r>
            <a:r>
              <a:rPr dirty="0" sz="1900"/>
              <a:t>frente</a:t>
            </a:r>
            <a:r>
              <a:rPr dirty="0" sz="1900" spc="185"/>
              <a:t>  </a:t>
            </a:r>
            <a:r>
              <a:rPr dirty="0" sz="1900"/>
              <a:t>rápido</a:t>
            </a:r>
            <a:r>
              <a:rPr dirty="0" sz="1900" spc="185"/>
              <a:t>  </a:t>
            </a:r>
            <a:r>
              <a:rPr dirty="0" sz="1900"/>
              <a:t>cuya</a:t>
            </a:r>
            <a:r>
              <a:rPr dirty="0" sz="1900" spc="180"/>
              <a:t>  </a:t>
            </a:r>
            <a:r>
              <a:rPr dirty="0" sz="1900"/>
              <a:t>duración</a:t>
            </a:r>
            <a:r>
              <a:rPr dirty="0" sz="1900" spc="180"/>
              <a:t>  </a:t>
            </a:r>
            <a:r>
              <a:rPr dirty="0" sz="1900"/>
              <a:t>varía</a:t>
            </a:r>
            <a:r>
              <a:rPr dirty="0" sz="1900" spc="175"/>
              <a:t>  </a:t>
            </a:r>
            <a:r>
              <a:rPr dirty="0" sz="1900"/>
              <a:t>entre</a:t>
            </a:r>
            <a:r>
              <a:rPr dirty="0" sz="1900" spc="185"/>
              <a:t>  </a:t>
            </a:r>
            <a:r>
              <a:rPr dirty="0" sz="1900"/>
              <a:t>0.1</a:t>
            </a:r>
            <a:r>
              <a:rPr dirty="0" sz="1900" spc="190"/>
              <a:t>  </a:t>
            </a:r>
            <a:r>
              <a:rPr dirty="0" sz="1900"/>
              <a:t>y</a:t>
            </a:r>
            <a:r>
              <a:rPr dirty="0" sz="1900" spc="180"/>
              <a:t>  </a:t>
            </a:r>
            <a:r>
              <a:rPr dirty="0" sz="1900"/>
              <a:t>20μs.</a:t>
            </a:r>
            <a:r>
              <a:rPr dirty="0" sz="1900" spc="190"/>
              <a:t>  </a:t>
            </a:r>
            <a:r>
              <a:rPr dirty="0" sz="1900" spc="-25"/>
              <a:t>Las </a:t>
            </a:r>
            <a:r>
              <a:rPr dirty="0" sz="1900"/>
              <a:t>sobretensiones</a:t>
            </a:r>
            <a:r>
              <a:rPr dirty="0" sz="1900" spc="-55"/>
              <a:t> </a:t>
            </a:r>
            <a:r>
              <a:rPr dirty="0" sz="1900"/>
              <a:t>provocadas</a:t>
            </a:r>
            <a:r>
              <a:rPr dirty="0" sz="1900" spc="-40"/>
              <a:t> </a:t>
            </a:r>
            <a:r>
              <a:rPr dirty="0" sz="1900"/>
              <a:t>por</a:t>
            </a:r>
            <a:r>
              <a:rPr dirty="0" sz="1900" spc="-50"/>
              <a:t> </a:t>
            </a:r>
            <a:r>
              <a:rPr dirty="0" sz="1900"/>
              <a:t>descargas</a:t>
            </a:r>
            <a:r>
              <a:rPr dirty="0" sz="1900" spc="-30"/>
              <a:t> </a:t>
            </a:r>
            <a:r>
              <a:rPr dirty="0" sz="1900" spc="-10"/>
              <a:t>atmosféricas</a:t>
            </a:r>
            <a:r>
              <a:rPr dirty="0" sz="1900" spc="-35"/>
              <a:t> </a:t>
            </a:r>
            <a:r>
              <a:rPr dirty="0" sz="1900"/>
              <a:t>se</a:t>
            </a:r>
            <a:r>
              <a:rPr dirty="0" sz="1900" spc="-50"/>
              <a:t> </a:t>
            </a:r>
            <a:r>
              <a:rPr dirty="0" sz="1900"/>
              <a:t>le</a:t>
            </a:r>
            <a:r>
              <a:rPr dirty="0" sz="1900" spc="-35"/>
              <a:t> </a:t>
            </a:r>
            <a:r>
              <a:rPr dirty="0" sz="1900"/>
              <a:t>suelen</a:t>
            </a:r>
            <a:r>
              <a:rPr dirty="0" sz="1900" spc="-55"/>
              <a:t> </a:t>
            </a:r>
            <a:r>
              <a:rPr dirty="0" sz="1900"/>
              <a:t>llamar</a:t>
            </a:r>
            <a:r>
              <a:rPr dirty="0" sz="1900" spc="-25"/>
              <a:t> </a:t>
            </a:r>
            <a:r>
              <a:rPr dirty="0" sz="1900"/>
              <a:t>transitorios</a:t>
            </a:r>
            <a:r>
              <a:rPr dirty="0" sz="1900" spc="-20"/>
              <a:t> </a:t>
            </a:r>
            <a:r>
              <a:rPr dirty="0" sz="1900"/>
              <a:t>por</a:t>
            </a:r>
            <a:r>
              <a:rPr dirty="0" sz="1900" spc="-35"/>
              <a:t> </a:t>
            </a:r>
            <a:r>
              <a:rPr dirty="0" sz="1900"/>
              <a:t>frente</a:t>
            </a:r>
            <a:r>
              <a:rPr dirty="0" sz="1900" spc="-35"/>
              <a:t> </a:t>
            </a:r>
            <a:r>
              <a:rPr dirty="0" sz="1900" spc="-10"/>
              <a:t>rápido.</a:t>
            </a:r>
            <a:endParaRPr sz="1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Sobretensiones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maniobra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604516" y="3355847"/>
            <a:ext cx="4006850" cy="338455"/>
          </a:xfrm>
          <a:custGeom>
            <a:avLst/>
            <a:gdLst/>
            <a:ahLst/>
            <a:cxnLst/>
            <a:rect l="l" t="t" r="r" b="b"/>
            <a:pathLst>
              <a:path w="4006850" h="338454">
                <a:moveTo>
                  <a:pt x="1211567" y="0"/>
                </a:moveTo>
                <a:lnTo>
                  <a:pt x="929640" y="0"/>
                </a:lnTo>
                <a:lnTo>
                  <a:pt x="827532" y="0"/>
                </a:lnTo>
                <a:lnTo>
                  <a:pt x="0" y="0"/>
                </a:lnTo>
                <a:lnTo>
                  <a:pt x="0" y="338328"/>
                </a:lnTo>
                <a:lnTo>
                  <a:pt x="827532" y="338328"/>
                </a:lnTo>
                <a:lnTo>
                  <a:pt x="929640" y="338328"/>
                </a:lnTo>
                <a:lnTo>
                  <a:pt x="1211567" y="338328"/>
                </a:lnTo>
                <a:lnTo>
                  <a:pt x="1211567" y="0"/>
                </a:lnTo>
                <a:close/>
              </a:path>
              <a:path w="4006850" h="338454">
                <a:moveTo>
                  <a:pt x="4006583" y="0"/>
                </a:moveTo>
                <a:lnTo>
                  <a:pt x="2874264" y="0"/>
                </a:lnTo>
                <a:lnTo>
                  <a:pt x="2772156" y="0"/>
                </a:lnTo>
                <a:lnTo>
                  <a:pt x="1315212" y="0"/>
                </a:lnTo>
                <a:lnTo>
                  <a:pt x="1211580" y="0"/>
                </a:lnTo>
                <a:lnTo>
                  <a:pt x="1211580" y="338328"/>
                </a:lnTo>
                <a:lnTo>
                  <a:pt x="1315212" y="338328"/>
                </a:lnTo>
                <a:lnTo>
                  <a:pt x="2772156" y="338328"/>
                </a:lnTo>
                <a:lnTo>
                  <a:pt x="2874264" y="338328"/>
                </a:lnTo>
                <a:lnTo>
                  <a:pt x="4006583" y="338328"/>
                </a:lnTo>
                <a:lnTo>
                  <a:pt x="400658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35940" y="1595374"/>
            <a:ext cx="11156950" cy="237998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340"/>
              </a:spcBef>
            </a:pPr>
            <a:r>
              <a:rPr dirty="0" sz="2000">
                <a:latin typeface="Ebrima"/>
                <a:cs typeface="Ebrima"/>
              </a:rPr>
              <a:t>Conocidos</a:t>
            </a:r>
            <a:r>
              <a:rPr dirty="0" sz="2000" spc="16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también</a:t>
            </a:r>
            <a:r>
              <a:rPr dirty="0" sz="2000" spc="17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17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transitorios</a:t>
            </a:r>
            <a:r>
              <a:rPr dirty="0" sz="2000" spc="17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6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frente</a:t>
            </a:r>
            <a:r>
              <a:rPr dirty="0" sz="2000" spc="16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lento,</a:t>
            </a:r>
            <a:r>
              <a:rPr dirty="0" sz="2000" spc="17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estos</a:t>
            </a:r>
            <a:r>
              <a:rPr dirty="0" sz="2000" spc="17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son</a:t>
            </a:r>
            <a:r>
              <a:rPr dirty="0" sz="2000" spc="16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originados</a:t>
            </a:r>
            <a:r>
              <a:rPr dirty="0" sz="2000" spc="17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70">
                <a:latin typeface="Ebrima"/>
                <a:cs typeface="Ebrima"/>
              </a:rPr>
              <a:t>  </a:t>
            </a:r>
            <a:r>
              <a:rPr dirty="0" sz="2000" spc="-10">
                <a:latin typeface="Ebrima"/>
                <a:cs typeface="Ebrima"/>
              </a:rPr>
              <a:t>cambios </a:t>
            </a:r>
            <a:r>
              <a:rPr dirty="0" sz="2000">
                <a:latin typeface="Ebrima"/>
                <a:cs typeface="Ebrima"/>
              </a:rPr>
              <a:t>topológicos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red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eléctrica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bien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variaciones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carga.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Así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</a:t>
            </a:r>
            <a:r>
              <a:rPr dirty="0" sz="2000" spc="1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considerada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un </a:t>
            </a:r>
            <a:r>
              <a:rPr dirty="0" sz="2000">
                <a:latin typeface="Ebrima"/>
                <a:cs typeface="Ebrima"/>
              </a:rPr>
              <a:t>cambio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topológico.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maniobra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crea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variación</a:t>
            </a:r>
            <a:r>
              <a:rPr dirty="0" sz="2000" spc="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súbita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1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rama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inductiva.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Estos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transitorios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tienen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tiempos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frente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ámbito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μs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tiempos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cola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algunos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milisegundos.</a:t>
            </a:r>
            <a:endParaRPr sz="2000">
              <a:latin typeface="Ebrima"/>
              <a:cs typeface="Ebrima"/>
            </a:endParaRPr>
          </a:p>
          <a:p>
            <a:pPr algn="just" marL="12700" marR="6350">
              <a:lnSpc>
                <a:spcPct val="90000"/>
              </a:lnSpc>
              <a:spcBef>
                <a:spcPts val="1010"/>
              </a:spcBef>
            </a:pP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3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otro</a:t>
            </a:r>
            <a:r>
              <a:rPr dirty="0" sz="2000" spc="3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lado,</a:t>
            </a:r>
            <a:r>
              <a:rPr dirty="0" sz="2000" spc="3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otro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factor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importante</a:t>
            </a:r>
            <a:r>
              <a:rPr dirty="0" sz="2000" spc="3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análisis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comprensión</a:t>
            </a:r>
            <a:r>
              <a:rPr dirty="0" sz="2000" spc="3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este</a:t>
            </a:r>
            <a:r>
              <a:rPr dirty="0" sz="2000" spc="3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tipo</a:t>
            </a:r>
            <a:r>
              <a:rPr dirty="0" sz="2000" spc="3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5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fenómenos </a:t>
            </a:r>
            <a:r>
              <a:rPr dirty="0" sz="2000">
                <a:latin typeface="Ebrima"/>
                <a:cs typeface="Ebrima"/>
              </a:rPr>
              <a:t>transitorios,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tensión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recuperación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transitoria,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22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cuales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basan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análisis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estadísticos </a:t>
            </a:r>
            <a:r>
              <a:rPr dirty="0" sz="2000">
                <a:latin typeface="Ebrima"/>
                <a:cs typeface="Ebrima"/>
              </a:rPr>
              <a:t>para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predeterminado set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interrupciones.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Sobretensiones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maniobra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363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b="1">
                <a:latin typeface="Ebrima"/>
                <a:cs typeface="Ebrima"/>
              </a:rPr>
              <a:t>Principio</a:t>
            </a:r>
            <a:r>
              <a:rPr dirty="0" spc="-45" b="1">
                <a:latin typeface="Ebrima"/>
                <a:cs typeface="Ebrima"/>
              </a:rPr>
              <a:t> </a:t>
            </a:r>
            <a:r>
              <a:rPr dirty="0" b="1">
                <a:latin typeface="Ebrima"/>
                <a:cs typeface="Ebrima"/>
              </a:rPr>
              <a:t>de</a:t>
            </a:r>
            <a:r>
              <a:rPr dirty="0" spc="-30" b="1">
                <a:latin typeface="Ebrima"/>
                <a:cs typeface="Ebrima"/>
              </a:rPr>
              <a:t> </a:t>
            </a:r>
            <a:r>
              <a:rPr dirty="0" b="1">
                <a:latin typeface="Ebrima"/>
                <a:cs typeface="Ebrima"/>
              </a:rPr>
              <a:t>operación</a:t>
            </a:r>
            <a:r>
              <a:rPr dirty="0" spc="-30" b="1">
                <a:latin typeface="Ebrima"/>
                <a:cs typeface="Ebrima"/>
              </a:rPr>
              <a:t> </a:t>
            </a:r>
            <a:r>
              <a:rPr dirty="0" b="1">
                <a:latin typeface="Ebrima"/>
                <a:cs typeface="Ebrima"/>
              </a:rPr>
              <a:t>del</a:t>
            </a:r>
            <a:r>
              <a:rPr dirty="0" spc="-15" b="1">
                <a:latin typeface="Ebrima"/>
                <a:cs typeface="Ebrima"/>
              </a:rPr>
              <a:t> </a:t>
            </a:r>
            <a:r>
              <a:rPr dirty="0" spc="-10" b="1">
                <a:latin typeface="Ebrima"/>
                <a:cs typeface="Ebrima"/>
              </a:rPr>
              <a:t>interruptor</a:t>
            </a:r>
          </a:p>
          <a:p>
            <a:pPr>
              <a:lnSpc>
                <a:spcPct val="100000"/>
              </a:lnSpc>
              <a:spcBef>
                <a:spcPts val="1655"/>
              </a:spcBef>
            </a:pPr>
          </a:p>
          <a:p>
            <a:pPr algn="just" marL="12700" marR="6985">
              <a:lnSpc>
                <a:spcPts val="2160"/>
              </a:lnSpc>
            </a:pPr>
            <a:r>
              <a:rPr dirty="0"/>
              <a:t>La</a:t>
            </a:r>
            <a:r>
              <a:rPr dirty="0" spc="25"/>
              <a:t> </a:t>
            </a:r>
            <a:r>
              <a:rPr dirty="0"/>
              <a:t>operación</a:t>
            </a:r>
            <a:r>
              <a:rPr dirty="0" spc="2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cierre,</a:t>
            </a:r>
            <a:r>
              <a:rPr dirty="0" spc="30"/>
              <a:t> </a:t>
            </a:r>
            <a:r>
              <a:rPr dirty="0"/>
              <a:t>apertura</a:t>
            </a:r>
            <a:r>
              <a:rPr dirty="0" spc="20"/>
              <a:t> </a:t>
            </a:r>
            <a:r>
              <a:rPr dirty="0"/>
              <a:t>y</a:t>
            </a:r>
            <a:r>
              <a:rPr dirty="0" spc="15"/>
              <a:t> </a:t>
            </a:r>
            <a:r>
              <a:rPr dirty="0"/>
              <a:t>recierre</a:t>
            </a:r>
            <a:r>
              <a:rPr dirty="0" spc="2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los</a:t>
            </a:r>
            <a:r>
              <a:rPr dirty="0" spc="30"/>
              <a:t> </a:t>
            </a:r>
            <a:r>
              <a:rPr dirty="0"/>
              <a:t>contactos</a:t>
            </a:r>
            <a:r>
              <a:rPr dirty="0" spc="3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un</a:t>
            </a:r>
            <a:r>
              <a:rPr dirty="0" spc="20"/>
              <a:t> </a:t>
            </a:r>
            <a:r>
              <a:rPr dirty="0"/>
              <a:t>interruptor</a:t>
            </a:r>
            <a:r>
              <a:rPr dirty="0" spc="30"/>
              <a:t> </a:t>
            </a:r>
            <a:r>
              <a:rPr dirty="0"/>
              <a:t>se</a:t>
            </a:r>
            <a:r>
              <a:rPr dirty="0" spc="10"/>
              <a:t> </a:t>
            </a:r>
            <a:r>
              <a:rPr dirty="0"/>
              <a:t>realiza</a:t>
            </a:r>
            <a:r>
              <a:rPr dirty="0" spc="30"/>
              <a:t> </a:t>
            </a:r>
            <a:r>
              <a:rPr dirty="0"/>
              <a:t>por</a:t>
            </a:r>
            <a:r>
              <a:rPr dirty="0" spc="25"/>
              <a:t> </a:t>
            </a:r>
            <a:r>
              <a:rPr dirty="0" spc="-10"/>
              <a:t>medios </a:t>
            </a:r>
            <a:r>
              <a:rPr dirty="0"/>
              <a:t>mecánicos,</a:t>
            </a:r>
            <a:r>
              <a:rPr dirty="0" spc="85"/>
              <a:t>  </a:t>
            </a:r>
            <a:r>
              <a:rPr dirty="0"/>
              <a:t>los</a:t>
            </a:r>
            <a:r>
              <a:rPr dirty="0" spc="95"/>
              <a:t>  </a:t>
            </a:r>
            <a:r>
              <a:rPr dirty="0"/>
              <a:t>cuales</a:t>
            </a:r>
            <a:r>
              <a:rPr dirty="0" spc="95"/>
              <a:t>  </a:t>
            </a:r>
            <a:r>
              <a:rPr dirty="0"/>
              <a:t>actúan</a:t>
            </a:r>
            <a:r>
              <a:rPr dirty="0" spc="95"/>
              <a:t>  </a:t>
            </a:r>
            <a:r>
              <a:rPr dirty="0"/>
              <a:t>bajo</a:t>
            </a:r>
            <a:r>
              <a:rPr dirty="0" spc="95"/>
              <a:t>  </a:t>
            </a:r>
            <a:r>
              <a:rPr dirty="0"/>
              <a:t>presión,</a:t>
            </a:r>
            <a:r>
              <a:rPr dirty="0" spc="95"/>
              <a:t>  </a:t>
            </a:r>
            <a:r>
              <a:rPr dirty="0"/>
              <a:t>haciendo</a:t>
            </a:r>
            <a:r>
              <a:rPr dirty="0" spc="95"/>
              <a:t>  </a:t>
            </a:r>
            <a:r>
              <a:rPr dirty="0"/>
              <a:t>posible</a:t>
            </a:r>
            <a:r>
              <a:rPr dirty="0" spc="95"/>
              <a:t>  </a:t>
            </a:r>
            <a:r>
              <a:rPr dirty="0"/>
              <a:t>el</a:t>
            </a:r>
            <a:r>
              <a:rPr dirty="0" spc="95"/>
              <a:t>  </a:t>
            </a:r>
            <a:r>
              <a:rPr dirty="0"/>
              <a:t>flujo</a:t>
            </a:r>
            <a:r>
              <a:rPr dirty="0" spc="90"/>
              <a:t>  </a:t>
            </a:r>
            <a:r>
              <a:rPr dirty="0"/>
              <a:t>de</a:t>
            </a:r>
            <a:r>
              <a:rPr dirty="0" spc="100"/>
              <a:t>  </a:t>
            </a:r>
            <a:r>
              <a:rPr dirty="0"/>
              <a:t>la</a:t>
            </a:r>
            <a:r>
              <a:rPr dirty="0" spc="90"/>
              <a:t>  </a:t>
            </a:r>
            <a:r>
              <a:rPr dirty="0"/>
              <a:t>corriente</a:t>
            </a:r>
            <a:r>
              <a:rPr dirty="0" spc="100"/>
              <a:t>  </a:t>
            </a:r>
            <a:r>
              <a:rPr dirty="0"/>
              <a:t>o</a:t>
            </a:r>
            <a:r>
              <a:rPr dirty="0" spc="95"/>
              <a:t>  </a:t>
            </a:r>
            <a:r>
              <a:rPr dirty="0" spc="-25"/>
              <a:t>su </a:t>
            </a:r>
            <a:r>
              <a:rPr dirty="0" spc="-10"/>
              <a:t>interrupción.</a:t>
            </a:r>
          </a:p>
          <a:p>
            <a:pPr algn="just" marL="12700" marR="5080">
              <a:lnSpc>
                <a:spcPct val="90000"/>
              </a:lnSpc>
              <a:spcBef>
                <a:spcPts val="965"/>
              </a:spcBef>
            </a:pPr>
            <a:r>
              <a:rPr dirty="0"/>
              <a:t>Los</a:t>
            </a:r>
            <a:r>
              <a:rPr dirty="0" spc="195"/>
              <a:t> </a:t>
            </a:r>
            <a:r>
              <a:rPr dirty="0"/>
              <a:t>interruptores</a:t>
            </a:r>
            <a:r>
              <a:rPr dirty="0" spc="175"/>
              <a:t> </a:t>
            </a:r>
            <a:r>
              <a:rPr dirty="0"/>
              <a:t>están</a:t>
            </a:r>
            <a:r>
              <a:rPr dirty="0" spc="195"/>
              <a:t> </a:t>
            </a:r>
            <a:r>
              <a:rPr dirty="0"/>
              <a:t>diseñados</a:t>
            </a:r>
            <a:r>
              <a:rPr dirty="0" spc="190"/>
              <a:t> </a:t>
            </a:r>
            <a:r>
              <a:rPr dirty="0"/>
              <a:t>para</a:t>
            </a:r>
            <a:r>
              <a:rPr dirty="0" spc="175"/>
              <a:t> </a:t>
            </a:r>
            <a:r>
              <a:rPr dirty="0"/>
              <a:t>interrumpir</a:t>
            </a:r>
            <a:r>
              <a:rPr dirty="0" spc="195"/>
              <a:t> </a:t>
            </a:r>
            <a:r>
              <a:rPr dirty="0"/>
              <a:t>en</a:t>
            </a:r>
            <a:r>
              <a:rPr dirty="0" spc="190"/>
              <a:t> </a:t>
            </a:r>
            <a:r>
              <a:rPr dirty="0"/>
              <a:t>el</a:t>
            </a:r>
            <a:r>
              <a:rPr dirty="0" spc="185"/>
              <a:t> </a:t>
            </a:r>
            <a:r>
              <a:rPr dirty="0"/>
              <a:t>cero</a:t>
            </a:r>
            <a:r>
              <a:rPr dirty="0" spc="195"/>
              <a:t> </a:t>
            </a:r>
            <a:r>
              <a:rPr dirty="0"/>
              <a:t>natural</a:t>
            </a:r>
            <a:r>
              <a:rPr dirty="0" spc="195"/>
              <a:t> </a:t>
            </a:r>
            <a:r>
              <a:rPr dirty="0"/>
              <a:t>de</a:t>
            </a:r>
            <a:r>
              <a:rPr dirty="0" spc="185"/>
              <a:t> </a:t>
            </a:r>
            <a:r>
              <a:rPr dirty="0"/>
              <a:t>la</a:t>
            </a:r>
            <a:r>
              <a:rPr dirty="0" spc="190"/>
              <a:t> </a:t>
            </a:r>
            <a:r>
              <a:rPr dirty="0"/>
              <a:t>corriente.</a:t>
            </a:r>
            <a:r>
              <a:rPr dirty="0" spc="190"/>
              <a:t> </a:t>
            </a:r>
            <a:r>
              <a:rPr dirty="0"/>
              <a:t>De</a:t>
            </a:r>
            <a:r>
              <a:rPr dirty="0" spc="185"/>
              <a:t> </a:t>
            </a:r>
            <a:r>
              <a:rPr dirty="0" spc="-10"/>
              <a:t>manera </a:t>
            </a:r>
            <a:r>
              <a:rPr dirty="0"/>
              <a:t>que</a:t>
            </a:r>
            <a:r>
              <a:rPr dirty="0" spc="85"/>
              <a:t> </a:t>
            </a:r>
            <a:r>
              <a:rPr dirty="0"/>
              <a:t>cuando</a:t>
            </a:r>
            <a:r>
              <a:rPr dirty="0" spc="70"/>
              <a:t> </a:t>
            </a:r>
            <a:r>
              <a:rPr dirty="0"/>
              <a:t>tiene</a:t>
            </a:r>
            <a:r>
              <a:rPr dirty="0" spc="90"/>
              <a:t> </a:t>
            </a:r>
            <a:r>
              <a:rPr dirty="0"/>
              <a:t>que</a:t>
            </a:r>
            <a:r>
              <a:rPr dirty="0" spc="95"/>
              <a:t> </a:t>
            </a:r>
            <a:r>
              <a:rPr dirty="0"/>
              <a:t>interrumpir</a:t>
            </a:r>
            <a:r>
              <a:rPr dirty="0" spc="95"/>
              <a:t> </a:t>
            </a:r>
            <a:r>
              <a:rPr dirty="0"/>
              <a:t>una</a:t>
            </a:r>
            <a:r>
              <a:rPr dirty="0" spc="85"/>
              <a:t> </a:t>
            </a:r>
            <a:r>
              <a:rPr dirty="0"/>
              <a:t>corriente</a:t>
            </a:r>
            <a:r>
              <a:rPr dirty="0" spc="90"/>
              <a:t> </a:t>
            </a:r>
            <a:r>
              <a:rPr dirty="0"/>
              <a:t>de</a:t>
            </a:r>
            <a:r>
              <a:rPr dirty="0" spc="85"/>
              <a:t> </a:t>
            </a:r>
            <a:r>
              <a:rPr dirty="0"/>
              <a:t>falla,</a:t>
            </a:r>
            <a:r>
              <a:rPr dirty="0" spc="85"/>
              <a:t> </a:t>
            </a:r>
            <a:r>
              <a:rPr dirty="0"/>
              <a:t>el</a:t>
            </a:r>
            <a:r>
              <a:rPr dirty="0" spc="80"/>
              <a:t> </a:t>
            </a:r>
            <a:r>
              <a:rPr dirty="0"/>
              <a:t>interruptor</a:t>
            </a:r>
            <a:r>
              <a:rPr dirty="0" spc="90"/>
              <a:t> </a:t>
            </a:r>
            <a:r>
              <a:rPr dirty="0"/>
              <a:t>se</a:t>
            </a:r>
            <a:r>
              <a:rPr dirty="0" spc="85"/>
              <a:t> </a:t>
            </a:r>
            <a:r>
              <a:rPr dirty="0"/>
              <a:t>espera</a:t>
            </a:r>
            <a:r>
              <a:rPr dirty="0" spc="85"/>
              <a:t> </a:t>
            </a:r>
            <a:r>
              <a:rPr dirty="0"/>
              <a:t>un</a:t>
            </a:r>
            <a:r>
              <a:rPr dirty="0" spc="80"/>
              <a:t> </a:t>
            </a:r>
            <a:r>
              <a:rPr dirty="0"/>
              <a:t>cierto</a:t>
            </a:r>
            <a:r>
              <a:rPr dirty="0" spc="90"/>
              <a:t> </a:t>
            </a:r>
            <a:r>
              <a:rPr dirty="0" spc="-10"/>
              <a:t>tiempo </a:t>
            </a:r>
            <a:r>
              <a:rPr dirty="0"/>
              <a:t>hasta</a:t>
            </a:r>
            <a:r>
              <a:rPr dirty="0" spc="10"/>
              <a:t> </a:t>
            </a:r>
            <a:r>
              <a:rPr dirty="0"/>
              <a:t>que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5"/>
              <a:t> </a:t>
            </a:r>
            <a:r>
              <a:rPr dirty="0"/>
              <a:t>corriente</a:t>
            </a:r>
            <a:r>
              <a:rPr dirty="0" spc="10"/>
              <a:t> </a:t>
            </a:r>
            <a:r>
              <a:rPr dirty="0"/>
              <a:t>pasa por</a:t>
            </a:r>
            <a:r>
              <a:rPr dirty="0" spc="10"/>
              <a:t> </a:t>
            </a:r>
            <a:r>
              <a:rPr dirty="0"/>
              <a:t>el</a:t>
            </a:r>
            <a:r>
              <a:rPr dirty="0" spc="10"/>
              <a:t> </a:t>
            </a:r>
            <a:r>
              <a:rPr dirty="0"/>
              <a:t>cero</a:t>
            </a:r>
            <a:r>
              <a:rPr dirty="0" spc="5"/>
              <a:t> </a:t>
            </a:r>
            <a:r>
              <a:rPr dirty="0"/>
              <a:t>almacenándose</a:t>
            </a:r>
            <a:r>
              <a:rPr dirty="0" spc="20"/>
              <a:t> </a:t>
            </a:r>
            <a:r>
              <a:rPr dirty="0"/>
              <a:t>energía</a:t>
            </a:r>
            <a:r>
              <a:rPr dirty="0" spc="5"/>
              <a:t> </a:t>
            </a:r>
            <a:r>
              <a:rPr dirty="0"/>
              <a:t>que</a:t>
            </a:r>
            <a:r>
              <a:rPr dirty="0" spc="20"/>
              <a:t> </a:t>
            </a:r>
            <a:r>
              <a:rPr dirty="0"/>
              <a:t>origina</a:t>
            </a:r>
            <a:r>
              <a:rPr dirty="0" spc="15"/>
              <a:t> </a:t>
            </a:r>
            <a:r>
              <a:rPr dirty="0"/>
              <a:t>lo</a:t>
            </a:r>
            <a:r>
              <a:rPr dirty="0" spc="25"/>
              <a:t> </a:t>
            </a:r>
            <a:r>
              <a:rPr dirty="0"/>
              <a:t>que</a:t>
            </a:r>
            <a:r>
              <a:rPr dirty="0" spc="15"/>
              <a:t> </a:t>
            </a:r>
            <a:r>
              <a:rPr dirty="0"/>
              <a:t>se</a:t>
            </a:r>
            <a:r>
              <a:rPr dirty="0" spc="20"/>
              <a:t> </a:t>
            </a:r>
            <a:r>
              <a:rPr dirty="0"/>
              <a:t>conoce</a:t>
            </a:r>
            <a:r>
              <a:rPr dirty="0" spc="15"/>
              <a:t> </a:t>
            </a:r>
            <a:r>
              <a:rPr dirty="0" spc="-20"/>
              <a:t>como </a:t>
            </a:r>
            <a:r>
              <a:rPr dirty="0"/>
              <a:t>corriente</a:t>
            </a:r>
            <a:r>
              <a:rPr dirty="0" spc="-45"/>
              <a:t> </a:t>
            </a:r>
            <a:r>
              <a:rPr dirty="0"/>
              <a:t>post</a:t>
            </a:r>
            <a:r>
              <a:rPr dirty="0" spc="-55"/>
              <a:t> </a:t>
            </a:r>
            <a:r>
              <a:rPr dirty="0" spc="-10"/>
              <a:t>arco.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Sobretensiones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maniobra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900" b="1">
                <a:latin typeface="Ebrima"/>
                <a:cs typeface="Ebrima"/>
              </a:rPr>
              <a:t>Proceso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cierre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/>
              <a:t>Este</a:t>
            </a:r>
            <a:r>
              <a:rPr dirty="0" sz="1900" spc="130"/>
              <a:t> </a:t>
            </a:r>
            <a:r>
              <a:rPr dirty="0" sz="1900"/>
              <a:t>tipo</a:t>
            </a:r>
            <a:r>
              <a:rPr dirty="0" sz="1900" spc="130"/>
              <a:t> </a:t>
            </a:r>
            <a:r>
              <a:rPr dirty="0" sz="1900"/>
              <a:t>de</a:t>
            </a:r>
            <a:r>
              <a:rPr dirty="0" sz="1900" spc="130"/>
              <a:t> </a:t>
            </a:r>
            <a:r>
              <a:rPr dirty="0" sz="1900"/>
              <a:t>operación</a:t>
            </a:r>
            <a:r>
              <a:rPr dirty="0" sz="1900" spc="125"/>
              <a:t> </a:t>
            </a:r>
            <a:r>
              <a:rPr dirty="0" sz="1900"/>
              <a:t>es</a:t>
            </a:r>
            <a:r>
              <a:rPr dirty="0" sz="1900" spc="130"/>
              <a:t> </a:t>
            </a:r>
            <a:r>
              <a:rPr dirty="0" sz="1900"/>
              <a:t>la</a:t>
            </a:r>
            <a:r>
              <a:rPr dirty="0" sz="1900" spc="135"/>
              <a:t> </a:t>
            </a:r>
            <a:r>
              <a:rPr dirty="0" sz="1900"/>
              <a:t>que</a:t>
            </a:r>
            <a:r>
              <a:rPr dirty="0" sz="1900" spc="130"/>
              <a:t> </a:t>
            </a:r>
            <a:r>
              <a:rPr dirty="0" sz="1900"/>
              <a:t>se</a:t>
            </a:r>
            <a:r>
              <a:rPr dirty="0" sz="1900" spc="130"/>
              <a:t> </a:t>
            </a:r>
            <a:r>
              <a:rPr dirty="0" sz="1900"/>
              <a:t>realiza</a:t>
            </a:r>
            <a:r>
              <a:rPr dirty="0" sz="1900" spc="130"/>
              <a:t> </a:t>
            </a:r>
            <a:r>
              <a:rPr dirty="0" sz="1900"/>
              <a:t>para</a:t>
            </a:r>
            <a:r>
              <a:rPr dirty="0" sz="1900" spc="130"/>
              <a:t> </a:t>
            </a:r>
            <a:r>
              <a:rPr dirty="0" sz="1900"/>
              <a:t>energizar</a:t>
            </a:r>
            <a:r>
              <a:rPr dirty="0" sz="1900" spc="114"/>
              <a:t> </a:t>
            </a:r>
            <a:r>
              <a:rPr dirty="0" sz="1900"/>
              <a:t>alguna</a:t>
            </a:r>
            <a:r>
              <a:rPr dirty="0" sz="1900" spc="135"/>
              <a:t> </a:t>
            </a:r>
            <a:r>
              <a:rPr dirty="0" sz="1900"/>
              <a:t>parte</a:t>
            </a:r>
            <a:r>
              <a:rPr dirty="0" sz="1900" spc="130"/>
              <a:t> </a:t>
            </a:r>
            <a:r>
              <a:rPr dirty="0" sz="1900"/>
              <a:t>del</a:t>
            </a:r>
            <a:r>
              <a:rPr dirty="0" sz="1900" spc="125"/>
              <a:t> </a:t>
            </a:r>
            <a:r>
              <a:rPr dirty="0" sz="1900"/>
              <a:t>sistema.</a:t>
            </a:r>
            <a:r>
              <a:rPr dirty="0" sz="1900" spc="140"/>
              <a:t> </a:t>
            </a:r>
            <a:r>
              <a:rPr dirty="0" sz="1900"/>
              <a:t>Antes</a:t>
            </a:r>
            <a:r>
              <a:rPr dirty="0" sz="1900" spc="135"/>
              <a:t> </a:t>
            </a:r>
            <a:r>
              <a:rPr dirty="0" sz="1900"/>
              <a:t>de</a:t>
            </a:r>
            <a:r>
              <a:rPr dirty="0" sz="1900" spc="135"/>
              <a:t> </a:t>
            </a:r>
            <a:r>
              <a:rPr dirty="0" sz="1900"/>
              <a:t>ocurrir</a:t>
            </a:r>
            <a:r>
              <a:rPr dirty="0" sz="1900" spc="140"/>
              <a:t> </a:t>
            </a:r>
            <a:r>
              <a:rPr dirty="0" sz="1900" spc="-25"/>
              <a:t>el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cierre</a:t>
            </a:r>
            <a:r>
              <a:rPr dirty="0" sz="1900" spc="90"/>
              <a:t> </a:t>
            </a:r>
            <a:r>
              <a:rPr dirty="0" sz="1900"/>
              <a:t>existe</a:t>
            </a:r>
            <a:r>
              <a:rPr dirty="0" sz="1900" spc="90"/>
              <a:t> </a:t>
            </a:r>
            <a:r>
              <a:rPr dirty="0" sz="1900"/>
              <a:t>una</a:t>
            </a:r>
            <a:r>
              <a:rPr dirty="0" sz="1900" spc="75"/>
              <a:t> </a:t>
            </a:r>
            <a:r>
              <a:rPr dirty="0" sz="1900"/>
              <a:t>tensión</a:t>
            </a:r>
            <a:r>
              <a:rPr dirty="0" sz="1900" spc="75"/>
              <a:t> </a:t>
            </a:r>
            <a:r>
              <a:rPr dirty="0" sz="1900"/>
              <a:t>entre</a:t>
            </a:r>
            <a:r>
              <a:rPr dirty="0" sz="1900" spc="90"/>
              <a:t> </a:t>
            </a:r>
            <a:r>
              <a:rPr dirty="0" sz="1900"/>
              <a:t>los</a:t>
            </a:r>
            <a:r>
              <a:rPr dirty="0" sz="1900" spc="85"/>
              <a:t> </a:t>
            </a:r>
            <a:r>
              <a:rPr dirty="0" sz="1900"/>
              <a:t>contactos</a:t>
            </a:r>
            <a:r>
              <a:rPr dirty="0" sz="1900" spc="85"/>
              <a:t> </a:t>
            </a:r>
            <a:r>
              <a:rPr dirty="0" sz="1900"/>
              <a:t>del</a:t>
            </a:r>
            <a:r>
              <a:rPr dirty="0" sz="1900" spc="85"/>
              <a:t> </a:t>
            </a:r>
            <a:r>
              <a:rPr dirty="0" sz="1900"/>
              <a:t>interruptor,</a:t>
            </a:r>
            <a:r>
              <a:rPr dirty="0" sz="1900" spc="70"/>
              <a:t> </a:t>
            </a:r>
            <a:r>
              <a:rPr dirty="0" sz="1900"/>
              <a:t>a</a:t>
            </a:r>
            <a:r>
              <a:rPr dirty="0" sz="1900" spc="80"/>
              <a:t> </a:t>
            </a:r>
            <a:r>
              <a:rPr dirty="0" sz="1900"/>
              <a:t>esta</a:t>
            </a:r>
            <a:r>
              <a:rPr dirty="0" sz="1900" spc="75"/>
              <a:t> </a:t>
            </a:r>
            <a:r>
              <a:rPr dirty="0" sz="1900"/>
              <a:t>tensión</a:t>
            </a:r>
            <a:r>
              <a:rPr dirty="0" sz="1900" spc="90"/>
              <a:t> </a:t>
            </a:r>
            <a:r>
              <a:rPr dirty="0" sz="1900"/>
              <a:t>se</a:t>
            </a:r>
            <a:r>
              <a:rPr dirty="0" sz="1900" spc="85"/>
              <a:t> </a:t>
            </a:r>
            <a:r>
              <a:rPr dirty="0" sz="1900"/>
              <a:t>le</a:t>
            </a:r>
            <a:r>
              <a:rPr dirty="0" sz="1900" spc="80"/>
              <a:t> </a:t>
            </a:r>
            <a:r>
              <a:rPr dirty="0" sz="1900"/>
              <a:t>conoce</a:t>
            </a:r>
            <a:r>
              <a:rPr dirty="0" sz="1900" spc="95"/>
              <a:t> </a:t>
            </a:r>
            <a:r>
              <a:rPr dirty="0" sz="1900"/>
              <a:t>como</a:t>
            </a:r>
            <a:r>
              <a:rPr dirty="0" sz="1900" spc="95"/>
              <a:t> </a:t>
            </a:r>
            <a:r>
              <a:rPr dirty="0" sz="1900" spc="-10"/>
              <a:t>“Tensión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de cierre”. Al</a:t>
            </a:r>
            <a:r>
              <a:rPr dirty="0" sz="1900" spc="-5"/>
              <a:t> </a:t>
            </a:r>
            <a:r>
              <a:rPr dirty="0" sz="1900"/>
              <a:t>valor</a:t>
            </a:r>
            <a:r>
              <a:rPr dirty="0" sz="1900" spc="5"/>
              <a:t> </a:t>
            </a:r>
            <a:r>
              <a:rPr dirty="0" sz="1900"/>
              <a:t>máximo</a:t>
            </a:r>
            <a:r>
              <a:rPr dirty="0" sz="1900" spc="5"/>
              <a:t> </a:t>
            </a:r>
            <a:r>
              <a:rPr dirty="0" sz="1900"/>
              <a:t>de</a:t>
            </a:r>
            <a:r>
              <a:rPr dirty="0" sz="1900" spc="5"/>
              <a:t> </a:t>
            </a:r>
            <a:r>
              <a:rPr dirty="0" sz="1900"/>
              <a:t>la</a:t>
            </a:r>
            <a:r>
              <a:rPr dirty="0" sz="1900" spc="-5"/>
              <a:t> </a:t>
            </a:r>
            <a:r>
              <a:rPr dirty="0" sz="1900"/>
              <a:t>corriente</a:t>
            </a:r>
            <a:r>
              <a:rPr dirty="0" sz="1900" spc="20"/>
              <a:t> </a:t>
            </a:r>
            <a:r>
              <a:rPr dirty="0" sz="1900"/>
              <a:t>que</a:t>
            </a:r>
            <a:r>
              <a:rPr dirty="0" sz="1900" spc="15"/>
              <a:t> </a:t>
            </a:r>
            <a:r>
              <a:rPr dirty="0" sz="1900"/>
              <a:t>fluye al</a:t>
            </a:r>
            <a:r>
              <a:rPr dirty="0" sz="1900" spc="-5"/>
              <a:t> </a:t>
            </a:r>
            <a:r>
              <a:rPr dirty="0" sz="1900"/>
              <a:t>cerrar el</a:t>
            </a:r>
            <a:r>
              <a:rPr dirty="0" sz="1900" spc="10"/>
              <a:t> </a:t>
            </a:r>
            <a:r>
              <a:rPr dirty="0" sz="1900"/>
              <a:t>interruptor</a:t>
            </a:r>
            <a:r>
              <a:rPr dirty="0" sz="1900" spc="10"/>
              <a:t> </a:t>
            </a:r>
            <a:r>
              <a:rPr dirty="0" sz="1900"/>
              <a:t>se</a:t>
            </a:r>
            <a:r>
              <a:rPr dirty="0" sz="1900" spc="5"/>
              <a:t> </a:t>
            </a:r>
            <a:r>
              <a:rPr dirty="0" sz="1900"/>
              <a:t>le</a:t>
            </a:r>
            <a:r>
              <a:rPr dirty="0" sz="1900" spc="5"/>
              <a:t> </a:t>
            </a:r>
            <a:r>
              <a:rPr dirty="0" sz="1900"/>
              <a:t>conoce</a:t>
            </a:r>
            <a:r>
              <a:rPr dirty="0" sz="1900" spc="10"/>
              <a:t> </a:t>
            </a:r>
            <a:r>
              <a:rPr dirty="0" sz="1900"/>
              <a:t>como</a:t>
            </a:r>
            <a:r>
              <a:rPr dirty="0" sz="1900" spc="10"/>
              <a:t> </a:t>
            </a:r>
            <a:r>
              <a:rPr dirty="0" sz="1900" spc="-10"/>
              <a:t>“corriente</a:t>
            </a:r>
            <a:endParaRPr sz="1900"/>
          </a:p>
          <a:p>
            <a:pPr marL="12700" marR="6985">
              <a:lnSpc>
                <a:spcPct val="70000"/>
              </a:lnSpc>
              <a:spcBef>
                <a:spcPts val="345"/>
              </a:spcBef>
            </a:pPr>
            <a:r>
              <a:rPr dirty="0" sz="1900"/>
              <a:t>de</a:t>
            </a:r>
            <a:r>
              <a:rPr dirty="0" sz="1900" spc="185"/>
              <a:t> </a:t>
            </a:r>
            <a:r>
              <a:rPr dirty="0" sz="1900"/>
              <a:t>cierre”.</a:t>
            </a:r>
            <a:r>
              <a:rPr dirty="0" sz="1900" spc="195"/>
              <a:t> </a:t>
            </a:r>
            <a:r>
              <a:rPr dirty="0" sz="1900"/>
              <a:t>Durante</a:t>
            </a:r>
            <a:r>
              <a:rPr dirty="0" sz="1900" spc="200"/>
              <a:t> </a:t>
            </a:r>
            <a:r>
              <a:rPr dirty="0" sz="1900"/>
              <a:t>el</a:t>
            </a:r>
            <a:r>
              <a:rPr dirty="0" sz="1900" spc="195"/>
              <a:t> </a:t>
            </a:r>
            <a:r>
              <a:rPr dirty="0" sz="1900"/>
              <a:t>cierre</a:t>
            </a:r>
            <a:r>
              <a:rPr dirty="0" sz="1900" spc="200"/>
              <a:t> </a:t>
            </a:r>
            <a:r>
              <a:rPr dirty="0" sz="1900"/>
              <a:t>también</a:t>
            </a:r>
            <a:r>
              <a:rPr dirty="0" sz="1900" spc="190"/>
              <a:t> </a:t>
            </a:r>
            <a:r>
              <a:rPr dirty="0" sz="1900"/>
              <a:t>existen</a:t>
            </a:r>
            <a:r>
              <a:rPr dirty="0" sz="1900" spc="185"/>
              <a:t> </a:t>
            </a:r>
            <a:r>
              <a:rPr dirty="0" sz="1900"/>
              <a:t>esfuerzos</a:t>
            </a:r>
            <a:r>
              <a:rPr dirty="0" sz="1900" spc="200"/>
              <a:t> </a:t>
            </a:r>
            <a:r>
              <a:rPr dirty="0" sz="1900"/>
              <a:t>eléctricos</a:t>
            </a:r>
            <a:r>
              <a:rPr dirty="0" sz="1900" spc="190"/>
              <a:t> </a:t>
            </a:r>
            <a:r>
              <a:rPr dirty="0" sz="1900"/>
              <a:t>entre</a:t>
            </a:r>
            <a:r>
              <a:rPr dirty="0" sz="1900" spc="200"/>
              <a:t> </a:t>
            </a:r>
            <a:r>
              <a:rPr dirty="0" sz="1900"/>
              <a:t>los</a:t>
            </a:r>
            <a:r>
              <a:rPr dirty="0" sz="1900" spc="190"/>
              <a:t> </a:t>
            </a:r>
            <a:r>
              <a:rPr dirty="0" sz="1900"/>
              <a:t>contactos</a:t>
            </a:r>
            <a:r>
              <a:rPr dirty="0" sz="1900" spc="190"/>
              <a:t> </a:t>
            </a:r>
            <a:r>
              <a:rPr dirty="0" sz="1900"/>
              <a:t>a</a:t>
            </a:r>
            <a:r>
              <a:rPr dirty="0" sz="1900" spc="190"/>
              <a:t> </a:t>
            </a:r>
            <a:r>
              <a:rPr dirty="0" sz="1900"/>
              <a:t>medida</a:t>
            </a:r>
            <a:r>
              <a:rPr dirty="0" sz="1900" spc="210"/>
              <a:t> </a:t>
            </a:r>
            <a:r>
              <a:rPr dirty="0" sz="1900"/>
              <a:t>que</a:t>
            </a:r>
            <a:r>
              <a:rPr dirty="0" sz="1900" spc="185"/>
              <a:t> </a:t>
            </a:r>
            <a:r>
              <a:rPr dirty="0" sz="1900" spc="-25"/>
              <a:t>se </a:t>
            </a:r>
            <a:r>
              <a:rPr dirty="0" sz="1900"/>
              <a:t>acercan,</a:t>
            </a:r>
            <a:r>
              <a:rPr dirty="0" sz="1900" spc="-35"/>
              <a:t> </a:t>
            </a:r>
            <a:r>
              <a:rPr dirty="0" sz="1900"/>
              <a:t>provocando</a:t>
            </a:r>
            <a:r>
              <a:rPr dirty="0" sz="1900" spc="-15"/>
              <a:t> </a:t>
            </a:r>
            <a:r>
              <a:rPr dirty="0" sz="1900"/>
              <a:t>arcos</a:t>
            </a:r>
            <a:r>
              <a:rPr dirty="0" sz="1900" spc="-40"/>
              <a:t> </a:t>
            </a:r>
            <a:r>
              <a:rPr dirty="0" sz="1900"/>
              <a:t>que</a:t>
            </a:r>
            <a:r>
              <a:rPr dirty="0" sz="1900" spc="-20"/>
              <a:t> </a:t>
            </a:r>
            <a:r>
              <a:rPr dirty="0" sz="1900"/>
              <a:t>ocasionan</a:t>
            </a:r>
            <a:r>
              <a:rPr dirty="0" sz="1900" spc="-40"/>
              <a:t> </a:t>
            </a:r>
            <a:r>
              <a:rPr dirty="0" sz="1900"/>
              <a:t>desgaste</a:t>
            </a:r>
            <a:r>
              <a:rPr dirty="0" sz="1900" spc="-25"/>
              <a:t> </a:t>
            </a:r>
            <a:r>
              <a:rPr dirty="0" sz="1900"/>
              <a:t>de</a:t>
            </a:r>
            <a:r>
              <a:rPr dirty="0" sz="1900" spc="-30"/>
              <a:t> </a:t>
            </a:r>
            <a:r>
              <a:rPr dirty="0" sz="1900"/>
              <a:t>los</a:t>
            </a:r>
            <a:r>
              <a:rPr dirty="0" sz="1900" spc="-40"/>
              <a:t> </a:t>
            </a:r>
            <a:r>
              <a:rPr dirty="0" sz="1900" spc="-10"/>
              <a:t>contactos.</a:t>
            </a:r>
            <a:endParaRPr sz="1900"/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/>
          </a:p>
          <a:p>
            <a:pPr marL="12700">
              <a:lnSpc>
                <a:spcPct val="100000"/>
              </a:lnSpc>
            </a:pPr>
            <a:r>
              <a:rPr dirty="0" sz="1900" b="1">
                <a:latin typeface="Ebrima"/>
                <a:cs typeface="Ebrima"/>
              </a:rPr>
              <a:t>Proceso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apertura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/>
              <a:t>Esta</a:t>
            </a:r>
            <a:r>
              <a:rPr dirty="0" sz="1900" spc="145"/>
              <a:t> </a:t>
            </a:r>
            <a:r>
              <a:rPr dirty="0" sz="1900"/>
              <a:t>operación</a:t>
            </a:r>
            <a:r>
              <a:rPr dirty="0" sz="1900" spc="150"/>
              <a:t> </a:t>
            </a:r>
            <a:r>
              <a:rPr dirty="0" sz="1900"/>
              <a:t>se</a:t>
            </a:r>
            <a:r>
              <a:rPr dirty="0" sz="1900" spc="160"/>
              <a:t> </a:t>
            </a:r>
            <a:r>
              <a:rPr dirty="0" sz="1900"/>
              <a:t>realiza</a:t>
            </a:r>
            <a:r>
              <a:rPr dirty="0" sz="1900" spc="155"/>
              <a:t> </a:t>
            </a:r>
            <a:r>
              <a:rPr dirty="0" sz="1900"/>
              <a:t>con</a:t>
            </a:r>
            <a:r>
              <a:rPr dirty="0" sz="1900" spc="160"/>
              <a:t> </a:t>
            </a:r>
            <a:r>
              <a:rPr dirty="0" sz="1900"/>
              <a:t>el</a:t>
            </a:r>
            <a:r>
              <a:rPr dirty="0" sz="1900" spc="160"/>
              <a:t> </a:t>
            </a:r>
            <a:r>
              <a:rPr dirty="0" sz="1900"/>
              <a:t>objetivo</a:t>
            </a:r>
            <a:r>
              <a:rPr dirty="0" sz="1900" spc="175"/>
              <a:t> </a:t>
            </a:r>
            <a:r>
              <a:rPr dirty="0" sz="1900"/>
              <a:t>de</a:t>
            </a:r>
            <a:r>
              <a:rPr dirty="0" sz="1900" spc="165"/>
              <a:t> </a:t>
            </a:r>
            <a:r>
              <a:rPr dirty="0" sz="1900"/>
              <a:t>desenergizar</a:t>
            </a:r>
            <a:r>
              <a:rPr dirty="0" sz="1900" spc="175"/>
              <a:t> </a:t>
            </a:r>
            <a:r>
              <a:rPr dirty="0" sz="1900"/>
              <a:t>o</a:t>
            </a:r>
            <a:r>
              <a:rPr dirty="0" sz="1900" spc="180"/>
              <a:t> </a:t>
            </a:r>
            <a:r>
              <a:rPr dirty="0" sz="1900"/>
              <a:t>interrumpir</a:t>
            </a:r>
            <a:r>
              <a:rPr dirty="0" sz="1900" spc="170"/>
              <a:t> </a:t>
            </a:r>
            <a:r>
              <a:rPr dirty="0" sz="1900"/>
              <a:t>el</a:t>
            </a:r>
            <a:r>
              <a:rPr dirty="0" sz="1900" spc="170"/>
              <a:t> </a:t>
            </a:r>
            <a:r>
              <a:rPr dirty="0" sz="1900"/>
              <a:t>flujo</a:t>
            </a:r>
            <a:r>
              <a:rPr dirty="0" sz="1900" spc="175"/>
              <a:t> </a:t>
            </a:r>
            <a:r>
              <a:rPr dirty="0" sz="1900"/>
              <a:t>de</a:t>
            </a:r>
            <a:r>
              <a:rPr dirty="0" sz="1900" spc="160"/>
              <a:t> </a:t>
            </a:r>
            <a:r>
              <a:rPr dirty="0" sz="1900"/>
              <a:t>corriente</a:t>
            </a:r>
            <a:r>
              <a:rPr dirty="0" sz="1900" spc="160"/>
              <a:t> </a:t>
            </a:r>
            <a:r>
              <a:rPr dirty="0" sz="1900"/>
              <a:t>en</a:t>
            </a:r>
            <a:r>
              <a:rPr dirty="0" sz="1900" spc="180"/>
              <a:t> </a:t>
            </a:r>
            <a:r>
              <a:rPr dirty="0" sz="1900" spc="-10"/>
              <a:t>alguna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parte</a:t>
            </a:r>
            <a:r>
              <a:rPr dirty="0" sz="1900" spc="210"/>
              <a:t> </a:t>
            </a:r>
            <a:r>
              <a:rPr dirty="0" sz="1900"/>
              <a:t>del</a:t>
            </a:r>
            <a:r>
              <a:rPr dirty="0" sz="1900" spc="215"/>
              <a:t> </a:t>
            </a:r>
            <a:r>
              <a:rPr dirty="0" sz="1900"/>
              <a:t>sistema.</a:t>
            </a:r>
            <a:r>
              <a:rPr dirty="0" sz="1900" spc="204"/>
              <a:t> </a:t>
            </a:r>
            <a:r>
              <a:rPr dirty="0" sz="1900"/>
              <a:t>Estando</a:t>
            </a:r>
            <a:r>
              <a:rPr dirty="0" sz="1900" spc="225"/>
              <a:t> </a:t>
            </a:r>
            <a:r>
              <a:rPr dirty="0" sz="1900"/>
              <a:t>cerrado</a:t>
            </a:r>
            <a:r>
              <a:rPr dirty="0" sz="1900" spc="220"/>
              <a:t> </a:t>
            </a:r>
            <a:r>
              <a:rPr dirty="0" sz="1900"/>
              <a:t>el</a:t>
            </a:r>
            <a:r>
              <a:rPr dirty="0" sz="1900" spc="210"/>
              <a:t> </a:t>
            </a:r>
            <a:r>
              <a:rPr dirty="0" sz="1900"/>
              <a:t>interruptor,</a:t>
            </a:r>
            <a:r>
              <a:rPr dirty="0" sz="1900" spc="220"/>
              <a:t> </a:t>
            </a:r>
            <a:r>
              <a:rPr dirty="0" sz="1900"/>
              <a:t>se</a:t>
            </a:r>
            <a:r>
              <a:rPr dirty="0" sz="1900" spc="220"/>
              <a:t> </a:t>
            </a:r>
            <a:r>
              <a:rPr dirty="0" sz="1900"/>
              <a:t>libera</a:t>
            </a:r>
            <a:r>
              <a:rPr dirty="0" sz="1900" spc="200"/>
              <a:t> </a:t>
            </a:r>
            <a:r>
              <a:rPr dirty="0" sz="1900"/>
              <a:t>el</a:t>
            </a:r>
            <a:r>
              <a:rPr dirty="0" sz="1900" spc="204"/>
              <a:t> </a:t>
            </a:r>
            <a:r>
              <a:rPr dirty="0" sz="1900"/>
              <a:t>mecanismo</a:t>
            </a:r>
            <a:r>
              <a:rPr dirty="0" sz="1900" spc="225"/>
              <a:t> </a:t>
            </a:r>
            <a:r>
              <a:rPr dirty="0" sz="1900"/>
              <a:t>de</a:t>
            </a:r>
            <a:r>
              <a:rPr dirty="0" sz="1900" spc="204"/>
              <a:t> </a:t>
            </a:r>
            <a:r>
              <a:rPr dirty="0" sz="1900"/>
              <a:t>apertura,</a:t>
            </a:r>
            <a:r>
              <a:rPr dirty="0" sz="1900" spc="215"/>
              <a:t> </a:t>
            </a:r>
            <a:r>
              <a:rPr dirty="0" sz="1900"/>
              <a:t>el</a:t>
            </a:r>
            <a:r>
              <a:rPr dirty="0" sz="1900" spc="210"/>
              <a:t> </a:t>
            </a:r>
            <a:r>
              <a:rPr dirty="0" sz="1900"/>
              <a:t>cual</a:t>
            </a:r>
            <a:r>
              <a:rPr dirty="0" sz="1900" spc="215"/>
              <a:t> </a:t>
            </a:r>
            <a:r>
              <a:rPr dirty="0" sz="1900" spc="-10"/>
              <a:t>permite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que</a:t>
            </a:r>
            <a:r>
              <a:rPr dirty="0" sz="1900" spc="370"/>
              <a:t> </a:t>
            </a:r>
            <a:r>
              <a:rPr dirty="0" sz="1900"/>
              <a:t>los</a:t>
            </a:r>
            <a:r>
              <a:rPr dirty="0" sz="1900" spc="360"/>
              <a:t> </a:t>
            </a:r>
            <a:r>
              <a:rPr dirty="0" sz="1900"/>
              <a:t>contactos</a:t>
            </a:r>
            <a:r>
              <a:rPr dirty="0" sz="1900" spc="360"/>
              <a:t> </a:t>
            </a:r>
            <a:r>
              <a:rPr dirty="0" sz="1900"/>
              <a:t>principales</a:t>
            </a:r>
            <a:r>
              <a:rPr dirty="0" sz="1900" spc="370"/>
              <a:t> </a:t>
            </a:r>
            <a:r>
              <a:rPr dirty="0" sz="1900"/>
              <a:t>se</a:t>
            </a:r>
            <a:r>
              <a:rPr dirty="0" sz="1900" spc="355"/>
              <a:t> </a:t>
            </a:r>
            <a:r>
              <a:rPr dirty="0" sz="1900"/>
              <a:t>separen.</a:t>
            </a:r>
            <a:r>
              <a:rPr dirty="0" sz="1900" spc="365"/>
              <a:t> </a:t>
            </a:r>
            <a:r>
              <a:rPr dirty="0" sz="1900"/>
              <a:t>La</a:t>
            </a:r>
            <a:r>
              <a:rPr dirty="0" sz="1900" spc="365"/>
              <a:t> </a:t>
            </a:r>
            <a:r>
              <a:rPr dirty="0" sz="1900"/>
              <a:t>separación</a:t>
            </a:r>
            <a:r>
              <a:rPr dirty="0" sz="1900" spc="370"/>
              <a:t> </a:t>
            </a:r>
            <a:r>
              <a:rPr dirty="0" sz="1900"/>
              <a:t>de</a:t>
            </a:r>
            <a:r>
              <a:rPr dirty="0" sz="1900" spc="360"/>
              <a:t> </a:t>
            </a:r>
            <a:r>
              <a:rPr dirty="0" sz="1900"/>
              <a:t>los</a:t>
            </a:r>
            <a:r>
              <a:rPr dirty="0" sz="1900" spc="360"/>
              <a:t> </a:t>
            </a:r>
            <a:r>
              <a:rPr dirty="0" sz="1900"/>
              <a:t>contactos</a:t>
            </a:r>
            <a:r>
              <a:rPr dirty="0" sz="1900" spc="370"/>
              <a:t> </a:t>
            </a:r>
            <a:r>
              <a:rPr dirty="0" sz="1900"/>
              <a:t>principales</a:t>
            </a:r>
            <a:r>
              <a:rPr dirty="0" sz="1900" spc="355"/>
              <a:t> </a:t>
            </a:r>
            <a:r>
              <a:rPr dirty="0" sz="1900"/>
              <a:t>genera</a:t>
            </a:r>
            <a:r>
              <a:rPr dirty="0" sz="1900" spc="360"/>
              <a:t> </a:t>
            </a:r>
            <a:r>
              <a:rPr dirty="0" sz="1900"/>
              <a:t>el</a:t>
            </a:r>
            <a:r>
              <a:rPr dirty="0" sz="1900" spc="375"/>
              <a:t> </a:t>
            </a:r>
            <a:r>
              <a:rPr dirty="0" sz="1900" spc="-20"/>
              <a:t>arco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eléctrico.</a:t>
            </a:r>
            <a:r>
              <a:rPr dirty="0" sz="1900" spc="385"/>
              <a:t> </a:t>
            </a:r>
            <a:r>
              <a:rPr dirty="0" sz="1900"/>
              <a:t>La</a:t>
            </a:r>
            <a:r>
              <a:rPr dirty="0" sz="1900" spc="395"/>
              <a:t> </a:t>
            </a:r>
            <a:r>
              <a:rPr dirty="0" sz="1900"/>
              <a:t>interrupción</a:t>
            </a:r>
            <a:r>
              <a:rPr dirty="0" sz="1900" spc="405"/>
              <a:t> </a:t>
            </a:r>
            <a:r>
              <a:rPr dirty="0" sz="1900"/>
              <a:t>de</a:t>
            </a:r>
            <a:r>
              <a:rPr dirty="0" sz="1900" spc="385"/>
              <a:t> </a:t>
            </a:r>
            <a:r>
              <a:rPr dirty="0" sz="1900"/>
              <a:t>la</a:t>
            </a:r>
            <a:r>
              <a:rPr dirty="0" sz="1900" spc="390"/>
              <a:t> </a:t>
            </a:r>
            <a:r>
              <a:rPr dirty="0" sz="1900"/>
              <a:t>corriente</a:t>
            </a:r>
            <a:r>
              <a:rPr dirty="0" sz="1900" spc="385"/>
              <a:t> </a:t>
            </a:r>
            <a:r>
              <a:rPr dirty="0" sz="1900"/>
              <a:t>consiste</a:t>
            </a:r>
            <a:r>
              <a:rPr dirty="0" sz="1900" spc="395"/>
              <a:t> </a:t>
            </a:r>
            <a:r>
              <a:rPr dirty="0" sz="1900"/>
              <a:t>en</a:t>
            </a:r>
            <a:r>
              <a:rPr dirty="0" sz="1900" spc="395"/>
              <a:t> </a:t>
            </a:r>
            <a:r>
              <a:rPr dirty="0" sz="1900"/>
              <a:t>convertir</a:t>
            </a:r>
            <a:r>
              <a:rPr dirty="0" sz="1900" spc="400"/>
              <a:t> </a:t>
            </a:r>
            <a:r>
              <a:rPr dirty="0" sz="1900"/>
              <a:t>un</a:t>
            </a:r>
            <a:r>
              <a:rPr dirty="0" sz="1900" spc="395"/>
              <a:t> </a:t>
            </a:r>
            <a:r>
              <a:rPr dirty="0" sz="1900"/>
              <a:t>espacio</a:t>
            </a:r>
            <a:r>
              <a:rPr dirty="0" sz="1900" spc="390"/>
              <a:t> </a:t>
            </a:r>
            <a:r>
              <a:rPr dirty="0" sz="1900"/>
              <a:t>altamente</a:t>
            </a:r>
            <a:r>
              <a:rPr dirty="0" sz="1900" spc="390"/>
              <a:t> </a:t>
            </a:r>
            <a:r>
              <a:rPr dirty="0" sz="1900"/>
              <a:t>ionizado</a:t>
            </a:r>
            <a:r>
              <a:rPr dirty="0" sz="1900" spc="395"/>
              <a:t> </a:t>
            </a:r>
            <a:r>
              <a:rPr dirty="0" sz="1900"/>
              <a:t>en</a:t>
            </a:r>
            <a:r>
              <a:rPr dirty="0" sz="1900" spc="385"/>
              <a:t> </a:t>
            </a:r>
            <a:r>
              <a:rPr dirty="0" sz="1900" spc="-25"/>
              <a:t>el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entrehierro</a:t>
            </a:r>
            <a:r>
              <a:rPr dirty="0" sz="1900" spc="40"/>
              <a:t> </a:t>
            </a:r>
            <a:r>
              <a:rPr dirty="0" sz="1900"/>
              <a:t>con</a:t>
            </a:r>
            <a:r>
              <a:rPr dirty="0" sz="1900" spc="30"/>
              <a:t> </a:t>
            </a:r>
            <a:r>
              <a:rPr dirty="0" sz="1900"/>
              <a:t>un</a:t>
            </a:r>
            <a:r>
              <a:rPr dirty="0" sz="1900" spc="35"/>
              <a:t> </a:t>
            </a:r>
            <a:r>
              <a:rPr dirty="0" sz="1900"/>
              <a:t>buen</a:t>
            </a:r>
            <a:r>
              <a:rPr dirty="0" sz="1900" spc="20"/>
              <a:t> </a:t>
            </a:r>
            <a:r>
              <a:rPr dirty="0" sz="1900"/>
              <a:t>aislante,</a:t>
            </a:r>
            <a:r>
              <a:rPr dirty="0" sz="1900" spc="40"/>
              <a:t> </a:t>
            </a:r>
            <a:r>
              <a:rPr dirty="0" sz="1900"/>
              <a:t>con</a:t>
            </a:r>
            <a:r>
              <a:rPr dirty="0" sz="1900" spc="40"/>
              <a:t> </a:t>
            </a:r>
            <a:r>
              <a:rPr dirty="0" sz="1900"/>
              <a:t>el</a:t>
            </a:r>
            <a:r>
              <a:rPr dirty="0" sz="1900" spc="45"/>
              <a:t> </a:t>
            </a:r>
            <a:r>
              <a:rPr dirty="0" sz="1900"/>
              <a:t>fin</a:t>
            </a:r>
            <a:r>
              <a:rPr dirty="0" sz="1900" spc="45"/>
              <a:t> </a:t>
            </a:r>
            <a:r>
              <a:rPr dirty="0" sz="1900"/>
              <a:t>de</a:t>
            </a:r>
            <a:r>
              <a:rPr dirty="0" sz="1900" spc="45"/>
              <a:t> </a:t>
            </a:r>
            <a:r>
              <a:rPr dirty="0" sz="1900"/>
              <a:t>que</a:t>
            </a:r>
            <a:r>
              <a:rPr dirty="0" sz="1900" spc="55"/>
              <a:t> </a:t>
            </a:r>
            <a:r>
              <a:rPr dirty="0" sz="1900"/>
              <a:t>la</a:t>
            </a:r>
            <a:r>
              <a:rPr dirty="0" sz="1900" spc="30"/>
              <a:t> </a:t>
            </a:r>
            <a:r>
              <a:rPr dirty="0" sz="1900"/>
              <a:t>corriente</a:t>
            </a:r>
            <a:r>
              <a:rPr dirty="0" sz="1900" spc="50"/>
              <a:t> </a:t>
            </a:r>
            <a:r>
              <a:rPr dirty="0" sz="1900"/>
              <a:t>no</a:t>
            </a:r>
            <a:r>
              <a:rPr dirty="0" sz="1900" spc="50"/>
              <a:t> </a:t>
            </a:r>
            <a:r>
              <a:rPr dirty="0" sz="1900"/>
              <a:t>fluya</a:t>
            </a:r>
            <a:r>
              <a:rPr dirty="0" sz="1900" spc="40"/>
              <a:t> </a:t>
            </a:r>
            <a:r>
              <a:rPr dirty="0" sz="1900"/>
              <a:t>a</a:t>
            </a:r>
            <a:r>
              <a:rPr dirty="0" sz="1900" spc="30"/>
              <a:t> </a:t>
            </a:r>
            <a:r>
              <a:rPr dirty="0" sz="1900"/>
              <a:t>través</a:t>
            </a:r>
            <a:r>
              <a:rPr dirty="0" sz="1900" spc="30"/>
              <a:t> </a:t>
            </a:r>
            <a:r>
              <a:rPr dirty="0" sz="1900"/>
              <a:t>de</a:t>
            </a:r>
            <a:r>
              <a:rPr dirty="0" sz="1900" spc="40"/>
              <a:t> </a:t>
            </a:r>
            <a:r>
              <a:rPr dirty="0" sz="1900"/>
              <a:t>´el.</a:t>
            </a:r>
            <a:r>
              <a:rPr dirty="0" sz="1900" spc="35"/>
              <a:t> </a:t>
            </a:r>
            <a:r>
              <a:rPr dirty="0" sz="1900"/>
              <a:t>A</a:t>
            </a:r>
            <a:r>
              <a:rPr dirty="0" sz="1900" spc="35"/>
              <a:t> </a:t>
            </a:r>
            <a:r>
              <a:rPr dirty="0" sz="1900"/>
              <a:t>medida</a:t>
            </a:r>
            <a:r>
              <a:rPr dirty="0" sz="1900" spc="45"/>
              <a:t> </a:t>
            </a:r>
            <a:r>
              <a:rPr dirty="0" sz="1900"/>
              <a:t>que</a:t>
            </a:r>
            <a:r>
              <a:rPr dirty="0" sz="1900" spc="45"/>
              <a:t> </a:t>
            </a:r>
            <a:r>
              <a:rPr dirty="0" sz="1900" spc="-25"/>
              <a:t>la</a:t>
            </a:r>
            <a:endParaRPr sz="1900"/>
          </a:p>
          <a:p>
            <a:pPr marL="12700">
              <a:lnSpc>
                <a:spcPts val="1595"/>
              </a:lnSpc>
              <a:tabLst>
                <a:tab pos="1106805" algn="l"/>
                <a:tab pos="2138680" algn="l"/>
                <a:tab pos="2512060" algn="l"/>
                <a:tab pos="3646170" algn="l"/>
                <a:tab pos="3972560" algn="l"/>
                <a:tab pos="4686935" algn="l"/>
                <a:tab pos="5199380" algn="l"/>
                <a:tab pos="5807710" algn="l"/>
                <a:tab pos="6136640" algn="l"/>
                <a:tab pos="6958330" algn="l"/>
                <a:tab pos="7912734" algn="l"/>
                <a:tab pos="8970010" algn="l"/>
                <a:tab pos="9792970" algn="l"/>
              </a:tabLst>
            </a:pPr>
            <a:r>
              <a:rPr dirty="0" sz="1900" spc="-10"/>
              <a:t>corriente</a:t>
            </a:r>
            <a:r>
              <a:rPr dirty="0" sz="1900"/>
              <a:t>	</a:t>
            </a:r>
            <a:r>
              <a:rPr dirty="0" sz="1900" spc="-10"/>
              <a:t>senoidal</a:t>
            </a:r>
            <a:r>
              <a:rPr dirty="0" sz="1900"/>
              <a:t>	</a:t>
            </a:r>
            <a:r>
              <a:rPr dirty="0" sz="1900" spc="-25"/>
              <a:t>se</a:t>
            </a:r>
            <a:r>
              <a:rPr dirty="0" sz="1900"/>
              <a:t>	</a:t>
            </a:r>
            <a:r>
              <a:rPr dirty="0" sz="1900" spc="-10"/>
              <a:t>aproxima</a:t>
            </a:r>
            <a:r>
              <a:rPr dirty="0" sz="1900"/>
              <a:t>	</a:t>
            </a:r>
            <a:r>
              <a:rPr dirty="0" sz="1900" spc="-25"/>
              <a:t>al</a:t>
            </a:r>
            <a:r>
              <a:rPr dirty="0" sz="1900"/>
              <a:t>	</a:t>
            </a:r>
            <a:r>
              <a:rPr dirty="0" sz="1900" spc="-10"/>
              <a:t>cruce</a:t>
            </a:r>
            <a:r>
              <a:rPr dirty="0" sz="1900"/>
              <a:t>	</a:t>
            </a:r>
            <a:r>
              <a:rPr dirty="0" sz="1900" spc="-25"/>
              <a:t>por</a:t>
            </a:r>
            <a:r>
              <a:rPr dirty="0" sz="1900"/>
              <a:t>	</a:t>
            </a:r>
            <a:r>
              <a:rPr dirty="0" sz="1900" spc="-20"/>
              <a:t>cero</a:t>
            </a:r>
            <a:r>
              <a:rPr dirty="0" sz="1900"/>
              <a:t>	</a:t>
            </a:r>
            <a:r>
              <a:rPr dirty="0" sz="1900" spc="-25"/>
              <a:t>el</a:t>
            </a:r>
            <a:r>
              <a:rPr dirty="0" sz="1900"/>
              <a:t>	</a:t>
            </a:r>
            <a:r>
              <a:rPr dirty="0" sz="1900" spc="-10"/>
              <a:t>medio</a:t>
            </a:r>
            <a:r>
              <a:rPr dirty="0" sz="1900"/>
              <a:t>	</a:t>
            </a:r>
            <a:r>
              <a:rPr dirty="0" sz="1900" spc="-10"/>
              <a:t>aislante</a:t>
            </a:r>
            <a:r>
              <a:rPr dirty="0" sz="1900"/>
              <a:t>	</a:t>
            </a:r>
            <a:r>
              <a:rPr dirty="0" sz="1900" spc="-10"/>
              <a:t>ionizado</a:t>
            </a:r>
            <a:r>
              <a:rPr dirty="0" sz="1900"/>
              <a:t>	</a:t>
            </a:r>
            <a:r>
              <a:rPr dirty="0" sz="1900" spc="-10"/>
              <a:t>pierde</a:t>
            </a:r>
            <a:r>
              <a:rPr dirty="0" sz="1900"/>
              <a:t>	</a:t>
            </a:r>
            <a:r>
              <a:rPr dirty="0" sz="1900" spc="-10"/>
              <a:t>rápidamente</a:t>
            </a:r>
            <a:endParaRPr sz="1900"/>
          </a:p>
          <a:p>
            <a:pPr marL="12700">
              <a:lnSpc>
                <a:spcPts val="1595"/>
              </a:lnSpc>
            </a:pPr>
            <a:r>
              <a:rPr dirty="0" sz="1900"/>
              <a:t>temperatura</a:t>
            </a:r>
            <a:r>
              <a:rPr dirty="0" sz="1900" spc="295"/>
              <a:t> </a:t>
            </a:r>
            <a:r>
              <a:rPr dirty="0" sz="1900"/>
              <a:t>con</a:t>
            </a:r>
            <a:r>
              <a:rPr dirty="0" sz="1900" spc="320"/>
              <a:t> </a:t>
            </a:r>
            <a:r>
              <a:rPr dirty="0" sz="1900"/>
              <a:t>lo</a:t>
            </a:r>
            <a:r>
              <a:rPr dirty="0" sz="1900" spc="320"/>
              <a:t> </a:t>
            </a:r>
            <a:r>
              <a:rPr dirty="0" sz="1900"/>
              <a:t>que</a:t>
            </a:r>
            <a:r>
              <a:rPr dirty="0" sz="1900" spc="305"/>
              <a:t> </a:t>
            </a:r>
            <a:r>
              <a:rPr dirty="0" sz="1900"/>
              <a:t>se</a:t>
            </a:r>
            <a:r>
              <a:rPr dirty="0" sz="1900" spc="315"/>
              <a:t> </a:t>
            </a:r>
            <a:r>
              <a:rPr dirty="0" sz="1900"/>
              <a:t>recuperan</a:t>
            </a:r>
            <a:r>
              <a:rPr dirty="0" sz="1900" spc="310"/>
              <a:t> </a:t>
            </a:r>
            <a:r>
              <a:rPr dirty="0" sz="1900"/>
              <a:t>las</a:t>
            </a:r>
            <a:r>
              <a:rPr dirty="0" sz="1900" spc="300"/>
              <a:t> </a:t>
            </a:r>
            <a:r>
              <a:rPr dirty="0" sz="1900"/>
              <a:t>condiciones</a:t>
            </a:r>
            <a:r>
              <a:rPr dirty="0" sz="1900" spc="325"/>
              <a:t> </a:t>
            </a:r>
            <a:r>
              <a:rPr dirty="0" sz="1900"/>
              <a:t>aislantes,</a:t>
            </a:r>
            <a:r>
              <a:rPr dirty="0" sz="1900" spc="300"/>
              <a:t> </a:t>
            </a:r>
            <a:r>
              <a:rPr dirty="0" sz="1900"/>
              <a:t>en</a:t>
            </a:r>
            <a:r>
              <a:rPr dirty="0" sz="1900" spc="320"/>
              <a:t> </a:t>
            </a:r>
            <a:r>
              <a:rPr dirty="0" sz="1900"/>
              <a:t>esta</a:t>
            </a:r>
            <a:r>
              <a:rPr dirty="0" sz="1900" spc="305"/>
              <a:t> </a:t>
            </a:r>
            <a:r>
              <a:rPr dirty="0" sz="1900"/>
              <a:t>´ultima</a:t>
            </a:r>
            <a:r>
              <a:rPr dirty="0" sz="1900" spc="315"/>
              <a:t> </a:t>
            </a:r>
            <a:r>
              <a:rPr dirty="0" sz="1900"/>
              <a:t>condición</a:t>
            </a:r>
            <a:r>
              <a:rPr dirty="0" sz="1900" spc="325"/>
              <a:t> </a:t>
            </a:r>
            <a:r>
              <a:rPr dirty="0" sz="1900"/>
              <a:t>aparece</a:t>
            </a:r>
            <a:r>
              <a:rPr dirty="0" sz="1900" spc="295"/>
              <a:t> </a:t>
            </a:r>
            <a:r>
              <a:rPr dirty="0" sz="1900" spc="-25"/>
              <a:t>la</a:t>
            </a:r>
            <a:endParaRPr sz="1900"/>
          </a:p>
          <a:p>
            <a:pPr marL="12700">
              <a:lnSpc>
                <a:spcPts val="1939"/>
              </a:lnSpc>
            </a:pPr>
            <a:r>
              <a:rPr dirty="0" sz="1900"/>
              <a:t>tensión</a:t>
            </a:r>
            <a:r>
              <a:rPr dirty="0" sz="1900" spc="-60"/>
              <a:t> </a:t>
            </a:r>
            <a:r>
              <a:rPr dirty="0" sz="1900"/>
              <a:t>en</a:t>
            </a:r>
            <a:r>
              <a:rPr dirty="0" sz="1900" spc="-55"/>
              <a:t> </a:t>
            </a:r>
            <a:r>
              <a:rPr dirty="0" sz="1900"/>
              <a:t>los</a:t>
            </a:r>
            <a:r>
              <a:rPr dirty="0" sz="1900" spc="-55"/>
              <a:t> </a:t>
            </a:r>
            <a:r>
              <a:rPr dirty="0" sz="1900"/>
              <a:t>terminales</a:t>
            </a:r>
            <a:r>
              <a:rPr dirty="0" sz="1900" spc="-50"/>
              <a:t> </a:t>
            </a:r>
            <a:r>
              <a:rPr dirty="0" sz="1900"/>
              <a:t>del</a:t>
            </a:r>
            <a:r>
              <a:rPr dirty="0" sz="1900" spc="-40"/>
              <a:t> </a:t>
            </a:r>
            <a:r>
              <a:rPr dirty="0" sz="1900"/>
              <a:t>interruptor</a:t>
            </a:r>
            <a:r>
              <a:rPr dirty="0" sz="1900" spc="-40"/>
              <a:t> </a:t>
            </a:r>
            <a:r>
              <a:rPr dirty="0" sz="1900"/>
              <a:t>denominado</a:t>
            </a:r>
            <a:r>
              <a:rPr dirty="0" sz="1900" spc="-25"/>
              <a:t> </a:t>
            </a:r>
            <a:r>
              <a:rPr dirty="0" sz="1900"/>
              <a:t>tensión</a:t>
            </a:r>
            <a:r>
              <a:rPr dirty="0" sz="1900" spc="-60"/>
              <a:t> </a:t>
            </a:r>
            <a:r>
              <a:rPr dirty="0" sz="1900"/>
              <a:t>transitoria</a:t>
            </a:r>
            <a:r>
              <a:rPr dirty="0" sz="1900" spc="-35"/>
              <a:t> </a:t>
            </a:r>
            <a:r>
              <a:rPr dirty="0" sz="1900"/>
              <a:t>de</a:t>
            </a:r>
            <a:r>
              <a:rPr dirty="0" sz="1900" spc="-45"/>
              <a:t> </a:t>
            </a:r>
            <a:r>
              <a:rPr dirty="0" sz="1900" spc="-10"/>
              <a:t>recuperación.</a:t>
            </a:r>
            <a:endParaRPr sz="1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VOLTAJE</a:t>
            </a:r>
            <a:r>
              <a:rPr dirty="0" sz="3200" spc="-45"/>
              <a:t> </a:t>
            </a:r>
            <a:r>
              <a:rPr dirty="0" sz="3200"/>
              <a:t>TRANSITORIO</a:t>
            </a:r>
            <a:r>
              <a:rPr dirty="0" sz="3200" spc="-65"/>
              <a:t> </a:t>
            </a:r>
            <a:r>
              <a:rPr dirty="0" sz="3200"/>
              <a:t>DE</a:t>
            </a:r>
            <a:r>
              <a:rPr dirty="0" sz="3200" spc="-25"/>
              <a:t> </a:t>
            </a:r>
            <a:r>
              <a:rPr dirty="0" sz="3200" spc="-10"/>
              <a:t>RECUPERACIÓN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5374"/>
            <a:ext cx="11156950" cy="14287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340"/>
              </a:spcBef>
            </a:pP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 Transitorio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Recuperación,</a:t>
            </a:r>
            <a:r>
              <a:rPr dirty="0" sz="2000" spc="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 por sus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siglas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inglés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(Transient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Recovery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Voltage) </a:t>
            </a:r>
            <a:r>
              <a:rPr dirty="0" sz="2000" spc="-25">
                <a:latin typeface="Ebrima"/>
                <a:cs typeface="Ebrima"/>
              </a:rPr>
              <a:t>es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aparece</a:t>
            </a:r>
            <a:r>
              <a:rPr dirty="0" sz="2000" spc="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después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interrupción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corriente,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decir,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determina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diferencia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tensiones</a:t>
            </a:r>
            <a:r>
              <a:rPr dirty="0" sz="2000" spc="-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-15">
                <a:latin typeface="Ebrima"/>
                <a:cs typeface="Ebrima"/>
              </a:rPr>
              <a:t>  </a:t>
            </a:r>
            <a:r>
              <a:rPr dirty="0" sz="2000" spc="-25">
                <a:latin typeface="Ebrima"/>
                <a:cs typeface="Ebrima"/>
              </a:rPr>
              <a:t>del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(lado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alimentación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fuente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lado</a:t>
            </a:r>
            <a:r>
              <a:rPr dirty="0" sz="2000" spc="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carga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lado</a:t>
            </a:r>
            <a:r>
              <a:rPr dirty="0" sz="2000" spc="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falla)</a:t>
            </a:r>
            <a:r>
              <a:rPr dirty="0" sz="2000" spc="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tierra</a:t>
            </a:r>
            <a:r>
              <a:rPr dirty="0" sz="2000" spc="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</a:t>
            </a:r>
            <a:r>
              <a:rPr dirty="0" sz="2000" spc="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momento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despejar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puede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apreciar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siguientes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figuras: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9592" y="3753611"/>
            <a:ext cx="8052816" cy="24185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VOLTAJE</a:t>
            </a:r>
            <a:r>
              <a:rPr dirty="0" sz="3200" spc="-45"/>
              <a:t> </a:t>
            </a:r>
            <a:r>
              <a:rPr dirty="0" sz="3200"/>
              <a:t>TRANSITORIO</a:t>
            </a:r>
            <a:r>
              <a:rPr dirty="0" sz="3200" spc="-65"/>
              <a:t> </a:t>
            </a:r>
            <a:r>
              <a:rPr dirty="0" sz="3200"/>
              <a:t>DE</a:t>
            </a:r>
            <a:r>
              <a:rPr dirty="0" sz="3200" spc="-25"/>
              <a:t> </a:t>
            </a:r>
            <a:r>
              <a:rPr dirty="0" sz="3200" spc="-10"/>
              <a:t>RECUPERACIÓN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64894"/>
            <a:ext cx="11156950" cy="37668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ts val="2160"/>
              </a:lnSpc>
              <a:spcBef>
                <a:spcPts val="105"/>
              </a:spcBef>
            </a:pP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definición,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está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relacionado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respuesta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interrupción</a:t>
            </a:r>
            <a:r>
              <a:rPr dirty="0" sz="2000" spc="4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</a:t>
            </a:r>
            <a:endParaRPr sz="2000">
              <a:latin typeface="Ebrima"/>
              <a:cs typeface="Ebrima"/>
            </a:endParaRPr>
          </a:p>
          <a:p>
            <a:pPr algn="just" marL="12700" marR="5715">
              <a:lnSpc>
                <a:spcPct val="80100"/>
              </a:lnSpc>
              <a:spcBef>
                <a:spcPts val="235"/>
              </a:spcBef>
            </a:pP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cruce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alimentación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1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está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formada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más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componentes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oscilan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frecuencias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naturales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1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atenúan</a:t>
            </a:r>
            <a:r>
              <a:rPr dirty="0" sz="2000" spc="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 spc="-10">
                <a:latin typeface="Ebrima"/>
                <a:cs typeface="Ebrima"/>
              </a:rPr>
              <a:t>forma </a:t>
            </a:r>
            <a:r>
              <a:rPr dirty="0" sz="2000">
                <a:latin typeface="Ebrima"/>
                <a:cs typeface="Ebrima"/>
              </a:rPr>
              <a:t>exponencial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resistencias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circuito.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ct val="80000"/>
              </a:lnSpc>
              <a:spcBef>
                <a:spcPts val="5"/>
              </a:spcBef>
            </a:pPr>
            <a:r>
              <a:rPr dirty="0" sz="2000">
                <a:latin typeface="Ebrima"/>
                <a:cs typeface="Ebrima"/>
              </a:rPr>
              <a:t>Debido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arco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pierde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rápidamente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conductividad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durante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proceso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interrupción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 spc="-50">
                <a:latin typeface="Ebrima"/>
                <a:cs typeface="Ebrima"/>
              </a:rPr>
              <a:t>a </a:t>
            </a:r>
            <a:r>
              <a:rPr dirty="0" sz="2000">
                <a:latin typeface="Ebrima"/>
                <a:cs typeface="Ebrima"/>
              </a:rPr>
              <a:t>medida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instantánea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aproxima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cero,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luego</a:t>
            </a:r>
            <a:r>
              <a:rPr dirty="0" sz="2000" spc="2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extinción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se </a:t>
            </a:r>
            <a:r>
              <a:rPr dirty="0" sz="2000">
                <a:latin typeface="Ebrima"/>
                <a:cs typeface="Ebrima"/>
              </a:rPr>
              <a:t>genera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114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diferencia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voltajes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respuesta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114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sistema.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14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operación</a:t>
            </a:r>
            <a:r>
              <a:rPr dirty="0" sz="2000" spc="110">
                <a:latin typeface="Ebrima"/>
                <a:cs typeface="Ebrima"/>
              </a:rPr>
              <a:t> 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interrupción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correcta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capaz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soportar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TRV.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2000">
              <a:latin typeface="Ebrima"/>
              <a:cs typeface="Ebrima"/>
            </a:endParaRPr>
          </a:p>
          <a:p>
            <a:pPr marL="12700">
              <a:lnSpc>
                <a:spcPts val="2160"/>
              </a:lnSpc>
            </a:pP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resultado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3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3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inicial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elevada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3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rápida</a:t>
            </a:r>
            <a:endParaRPr sz="2000">
              <a:latin typeface="Ebrima"/>
              <a:cs typeface="Ebrima"/>
            </a:endParaRPr>
          </a:p>
          <a:p>
            <a:pPr marL="12700">
              <a:lnSpc>
                <a:spcPts val="1920"/>
              </a:lnSpc>
            </a:pPr>
            <a:r>
              <a:rPr dirty="0" sz="2000">
                <a:latin typeface="Ebrima"/>
                <a:cs typeface="Ebrima"/>
              </a:rPr>
              <a:t>extinción,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cuyo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objetivo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cálculo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20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determinar</a:t>
            </a:r>
            <a:r>
              <a:rPr dirty="0" sz="2000" spc="1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una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envolvente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esfuerzos</a:t>
            </a:r>
            <a:r>
              <a:rPr dirty="0" sz="2000" spc="2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debe</a:t>
            </a:r>
            <a:endParaRPr sz="2000">
              <a:latin typeface="Ebrima"/>
              <a:cs typeface="Ebrima"/>
            </a:endParaRPr>
          </a:p>
          <a:p>
            <a:pPr marL="12700">
              <a:lnSpc>
                <a:spcPts val="2160"/>
              </a:lnSpc>
            </a:pPr>
            <a:r>
              <a:rPr dirty="0" sz="2000">
                <a:latin typeface="Ebrima"/>
                <a:cs typeface="Ebrima"/>
              </a:rPr>
              <a:t>soportar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ante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operaciones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apertura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corte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corriente.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Otras</a:t>
            </a:r>
            <a:r>
              <a:rPr dirty="0" spc="-120"/>
              <a:t> </a:t>
            </a:r>
            <a:r>
              <a:rPr dirty="0" spc="-10"/>
              <a:t>definiciones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98868"/>
            <a:ext cx="11154410" cy="24549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860"/>
              </a:spcBef>
            </a:pP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</a:t>
            </a:r>
            <a:r>
              <a:rPr dirty="0" sz="2000" spc="-10">
                <a:latin typeface="Ebrima"/>
                <a:cs typeface="Ebrima"/>
              </a:rPr>
              <a:t>reencendido:</a:t>
            </a: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ct val="90100"/>
              </a:lnSpc>
              <a:spcBef>
                <a:spcPts val="1010"/>
              </a:spcBef>
            </a:pP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inmediato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4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durante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el </a:t>
            </a:r>
            <a:r>
              <a:rPr dirty="0" sz="2000">
                <a:latin typeface="Ebrima"/>
                <a:cs typeface="Ebrima"/>
              </a:rPr>
              <a:t>proceso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interrupción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corriente,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decir, 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natural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está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presente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en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extinción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arco.</a:t>
            </a:r>
            <a:endParaRPr sz="2000">
              <a:latin typeface="Ebrima"/>
              <a:cs typeface="Ebrima"/>
            </a:endParaRPr>
          </a:p>
          <a:p>
            <a:pPr algn="just" marL="12700">
              <a:lnSpc>
                <a:spcPct val="100000"/>
              </a:lnSpc>
              <a:spcBef>
                <a:spcPts val="755"/>
              </a:spcBef>
            </a:pP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</a:t>
            </a:r>
            <a:r>
              <a:rPr dirty="0" sz="2000" spc="-10">
                <a:latin typeface="Ebrima"/>
                <a:cs typeface="Ebrima"/>
              </a:rPr>
              <a:t>recuperación:</a:t>
            </a:r>
            <a:endParaRPr sz="2000">
              <a:latin typeface="Ebrima"/>
              <a:cs typeface="Ebrima"/>
            </a:endParaRPr>
          </a:p>
          <a:p>
            <a:pPr algn="just" marL="82550">
              <a:lnSpc>
                <a:spcPts val="2280"/>
              </a:lnSpc>
              <a:spcBef>
                <a:spcPts val="755"/>
              </a:spcBef>
            </a:pP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define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rms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nominal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aparece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 spc="-25">
                <a:latin typeface="Ebrima"/>
                <a:cs typeface="Ebrima"/>
              </a:rPr>
              <a:t>del</a:t>
            </a:r>
            <a:endParaRPr sz="2000">
              <a:latin typeface="Ebrima"/>
              <a:cs typeface="Ebrima"/>
            </a:endParaRPr>
          </a:p>
          <a:p>
            <a:pPr algn="just" marL="12700">
              <a:lnSpc>
                <a:spcPts val="2280"/>
              </a:lnSpc>
            </a:pP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después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extinción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definitiva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arco,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muestra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siguiente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figura: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9644" y="4160520"/>
            <a:ext cx="4206240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Características</a:t>
            </a:r>
            <a:r>
              <a:rPr dirty="0" spc="-24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95822"/>
            <a:ext cx="11154410" cy="245808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875"/>
              </a:spcBef>
            </a:pPr>
            <a:r>
              <a:rPr dirty="0" sz="2000" b="1">
                <a:latin typeface="Ebrima"/>
                <a:cs typeface="Ebrima"/>
              </a:rPr>
              <a:t>Voltaje</a:t>
            </a:r>
            <a:r>
              <a:rPr dirty="0" sz="2000" spc="-2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reencendido:</a:t>
            </a: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ct val="90100"/>
              </a:lnSpc>
              <a:spcBef>
                <a:spcPts val="1015"/>
              </a:spcBef>
            </a:pP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inmediato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4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durante</a:t>
            </a:r>
            <a:r>
              <a:rPr dirty="0" sz="2000" spc="40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el </a:t>
            </a:r>
            <a:r>
              <a:rPr dirty="0" sz="2000">
                <a:latin typeface="Ebrima"/>
                <a:cs typeface="Ebrima"/>
              </a:rPr>
              <a:t>proceso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interrupción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corriente,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decir, 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natural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está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presente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en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extinción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arco.</a:t>
            </a:r>
            <a:endParaRPr sz="2000">
              <a:latin typeface="Ebrima"/>
              <a:cs typeface="Ebrima"/>
            </a:endParaRPr>
          </a:p>
          <a:p>
            <a:pPr algn="just" marL="12700">
              <a:lnSpc>
                <a:spcPct val="100000"/>
              </a:lnSpc>
              <a:spcBef>
                <a:spcPts val="745"/>
              </a:spcBef>
            </a:pPr>
            <a:r>
              <a:rPr dirty="0" sz="2000" b="1">
                <a:latin typeface="Ebrima"/>
                <a:cs typeface="Ebrima"/>
              </a:rPr>
              <a:t>Voltaje</a:t>
            </a:r>
            <a:r>
              <a:rPr dirty="0" sz="2000" spc="-2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</a:t>
            </a:r>
            <a:r>
              <a:rPr dirty="0" sz="2000" spc="-2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recuperación:</a:t>
            </a:r>
            <a:endParaRPr sz="2000">
              <a:latin typeface="Ebrima"/>
              <a:cs typeface="Ebrima"/>
            </a:endParaRPr>
          </a:p>
          <a:p>
            <a:pPr algn="just" marL="82550">
              <a:lnSpc>
                <a:spcPts val="2280"/>
              </a:lnSpc>
              <a:spcBef>
                <a:spcPts val="770"/>
              </a:spcBef>
            </a:pP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define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rms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nominal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aparece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contactos</a:t>
            </a:r>
            <a:r>
              <a:rPr dirty="0" sz="2000" spc="35">
                <a:latin typeface="Ebrima"/>
                <a:cs typeface="Ebrima"/>
              </a:rPr>
              <a:t>  </a:t>
            </a:r>
            <a:r>
              <a:rPr dirty="0" sz="2000" spc="-25">
                <a:latin typeface="Ebrima"/>
                <a:cs typeface="Ebrima"/>
              </a:rPr>
              <a:t>del</a:t>
            </a:r>
            <a:endParaRPr sz="2000">
              <a:latin typeface="Ebrima"/>
              <a:cs typeface="Ebrima"/>
            </a:endParaRPr>
          </a:p>
          <a:p>
            <a:pPr algn="just" marL="12700">
              <a:lnSpc>
                <a:spcPts val="2280"/>
              </a:lnSpc>
            </a:pP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después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extinción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definitiva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arco,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muestra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siguiente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figura: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Características</a:t>
            </a:r>
            <a:r>
              <a:rPr dirty="0" spc="-24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5374"/>
            <a:ext cx="11153775" cy="88011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0100"/>
              </a:lnSpc>
              <a:spcBef>
                <a:spcPts val="340"/>
              </a:spcBef>
            </a:pP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puede  separar  el  voltaje  TRV</a:t>
            </a:r>
            <a:r>
              <a:rPr dirty="0" sz="2000" spc="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1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dos  intervalos</a:t>
            </a:r>
            <a:r>
              <a:rPr dirty="0" sz="2000" spc="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  tiempo:</a:t>
            </a:r>
            <a:r>
              <a:rPr dirty="0" sz="2000" spc="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el  primero</a:t>
            </a:r>
            <a:r>
              <a:rPr dirty="0" sz="2000" spc="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mientras</a:t>
            </a:r>
            <a:r>
              <a:rPr dirty="0" sz="2000" spc="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existe  </a:t>
            </a:r>
            <a:r>
              <a:rPr dirty="0" sz="2000" spc="-25">
                <a:latin typeface="Ebrima"/>
                <a:cs typeface="Ebrima"/>
              </a:rPr>
              <a:t>el </a:t>
            </a:r>
            <a:r>
              <a:rPr dirty="0" sz="2000">
                <a:latin typeface="Ebrima"/>
                <a:cs typeface="Ebrima"/>
              </a:rPr>
              <a:t>transitorio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5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voltaje,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seguido</a:t>
            </a:r>
            <a:r>
              <a:rPr dirty="0" sz="2000" spc="2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segundo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durante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cual</a:t>
            </a:r>
            <a:r>
              <a:rPr dirty="0" sz="2000" spc="2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solo</a:t>
            </a:r>
            <a:r>
              <a:rPr dirty="0" sz="2000" spc="2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existe</a:t>
            </a:r>
            <a:r>
              <a:rPr dirty="0" sz="2000" spc="2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frecuencia</a:t>
            </a:r>
            <a:r>
              <a:rPr dirty="0" sz="2000" spc="23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alimentación,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conocido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también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recuperación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ya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mencionó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anteriormente: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2080" y="3019044"/>
            <a:ext cx="4739640" cy="295960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1780" y="2784348"/>
            <a:ext cx="4738116" cy="31424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Parámetros</a:t>
            </a:r>
            <a:r>
              <a:rPr dirty="0" spc="-135"/>
              <a:t> </a:t>
            </a:r>
            <a:r>
              <a:rPr dirty="0"/>
              <a:t>del</a:t>
            </a:r>
            <a:r>
              <a:rPr dirty="0" spc="-15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418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Ebrima"/>
                <a:cs typeface="Ebrima"/>
              </a:rPr>
              <a:t>Amplitud</a:t>
            </a:r>
            <a:r>
              <a:rPr dirty="0" sz="1900" spc="-5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del</a:t>
            </a:r>
            <a:r>
              <a:rPr dirty="0" sz="1900" spc="-60" b="1">
                <a:latin typeface="Ebrima"/>
                <a:cs typeface="Ebrima"/>
              </a:rPr>
              <a:t> </a:t>
            </a:r>
            <a:r>
              <a:rPr dirty="0" sz="1900" spc="-20" b="1">
                <a:latin typeface="Ebrima"/>
                <a:cs typeface="Ebrima"/>
              </a:rPr>
              <a:t>TRV: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900">
              <a:latin typeface="Ebrima"/>
              <a:cs typeface="Ebrima"/>
            </a:endParaRPr>
          </a:p>
          <a:p>
            <a:pPr algn="just" marL="12700">
              <a:lnSpc>
                <a:spcPts val="2050"/>
              </a:lnSpc>
            </a:pPr>
            <a:r>
              <a:rPr dirty="0" sz="1900"/>
              <a:t>El</a:t>
            </a:r>
            <a:r>
              <a:rPr dirty="0" sz="1900" spc="135"/>
              <a:t> </a:t>
            </a:r>
            <a:r>
              <a:rPr dirty="0" sz="1900"/>
              <a:t>valor</a:t>
            </a:r>
            <a:r>
              <a:rPr dirty="0" sz="1900" spc="145"/>
              <a:t> </a:t>
            </a:r>
            <a:r>
              <a:rPr dirty="0" sz="1900"/>
              <a:t>pico</a:t>
            </a:r>
            <a:r>
              <a:rPr dirty="0" sz="1900" spc="140"/>
              <a:t> </a:t>
            </a:r>
            <a:r>
              <a:rPr dirty="0" sz="1900"/>
              <a:t>del</a:t>
            </a:r>
            <a:r>
              <a:rPr dirty="0" sz="1900" spc="145"/>
              <a:t> </a:t>
            </a:r>
            <a:r>
              <a:rPr dirty="0" sz="1900"/>
              <a:t>TRV</a:t>
            </a:r>
            <a:r>
              <a:rPr dirty="0" sz="1900" spc="125"/>
              <a:t> </a:t>
            </a:r>
            <a:r>
              <a:rPr dirty="0" sz="1900"/>
              <a:t>permite</a:t>
            </a:r>
            <a:r>
              <a:rPr dirty="0" sz="1900" spc="150"/>
              <a:t> </a:t>
            </a:r>
            <a:r>
              <a:rPr dirty="0" sz="1900"/>
              <a:t>determinar</a:t>
            </a:r>
            <a:r>
              <a:rPr dirty="0" sz="1900" spc="155"/>
              <a:t> </a:t>
            </a:r>
            <a:r>
              <a:rPr dirty="0" sz="1900"/>
              <a:t>su</a:t>
            </a:r>
            <a:r>
              <a:rPr dirty="0" sz="1900" spc="125"/>
              <a:t> </a:t>
            </a:r>
            <a:r>
              <a:rPr dirty="0" sz="1900"/>
              <a:t>severidad,</a:t>
            </a:r>
            <a:r>
              <a:rPr dirty="0" sz="1900" spc="150"/>
              <a:t> </a:t>
            </a:r>
            <a:r>
              <a:rPr dirty="0" sz="1900"/>
              <a:t>y</a:t>
            </a:r>
            <a:r>
              <a:rPr dirty="0" sz="1900" spc="140"/>
              <a:t> </a:t>
            </a:r>
            <a:r>
              <a:rPr dirty="0" sz="1900"/>
              <a:t>es</a:t>
            </a:r>
            <a:r>
              <a:rPr dirty="0" sz="1900" spc="125"/>
              <a:t> </a:t>
            </a:r>
            <a:r>
              <a:rPr dirty="0" sz="1900"/>
              <a:t>el</a:t>
            </a:r>
            <a:r>
              <a:rPr dirty="0" sz="1900" spc="140"/>
              <a:t> </a:t>
            </a:r>
            <a:r>
              <a:rPr dirty="0" sz="1900"/>
              <a:t>punto</a:t>
            </a:r>
            <a:r>
              <a:rPr dirty="0" sz="1900" spc="145"/>
              <a:t> </a:t>
            </a:r>
            <a:r>
              <a:rPr dirty="0" sz="1900"/>
              <a:t>máximo</a:t>
            </a:r>
            <a:r>
              <a:rPr dirty="0" sz="1900" spc="155"/>
              <a:t> </a:t>
            </a:r>
            <a:r>
              <a:rPr dirty="0" sz="1900"/>
              <a:t>inicial</a:t>
            </a:r>
            <a:r>
              <a:rPr dirty="0" sz="1900" spc="145"/>
              <a:t> </a:t>
            </a:r>
            <a:r>
              <a:rPr dirty="0" sz="1900"/>
              <a:t>del</a:t>
            </a:r>
            <a:r>
              <a:rPr dirty="0" sz="1900" spc="145"/>
              <a:t> </a:t>
            </a:r>
            <a:r>
              <a:rPr dirty="0" sz="1900"/>
              <a:t>mismo,</a:t>
            </a:r>
            <a:r>
              <a:rPr dirty="0" sz="1900" spc="140"/>
              <a:t> </a:t>
            </a:r>
            <a:r>
              <a:rPr dirty="0" sz="1900"/>
              <a:t>el</a:t>
            </a:r>
            <a:r>
              <a:rPr dirty="0" sz="1900" spc="130"/>
              <a:t> </a:t>
            </a:r>
            <a:r>
              <a:rPr dirty="0" sz="1900" spc="-20"/>
              <a:t>cual</a:t>
            </a:r>
            <a:endParaRPr sz="1900"/>
          </a:p>
          <a:p>
            <a:pPr algn="just" marL="12700" marR="5080">
              <a:lnSpc>
                <a:spcPts val="1820"/>
              </a:lnSpc>
              <a:spcBef>
                <a:spcPts val="219"/>
              </a:spcBef>
            </a:pPr>
            <a:r>
              <a:rPr dirty="0" sz="1900"/>
              <a:t>tiene</a:t>
            </a:r>
            <a:r>
              <a:rPr dirty="0" sz="1900" spc="254"/>
              <a:t> </a:t>
            </a:r>
            <a:r>
              <a:rPr dirty="0" sz="1900"/>
              <a:t>una</a:t>
            </a:r>
            <a:r>
              <a:rPr dirty="0" sz="1900" spc="254"/>
              <a:t> </a:t>
            </a:r>
            <a:r>
              <a:rPr dirty="0" sz="1900"/>
              <a:t>estrecha</a:t>
            </a:r>
            <a:r>
              <a:rPr dirty="0" sz="1900" spc="250"/>
              <a:t> </a:t>
            </a:r>
            <a:r>
              <a:rPr dirty="0" sz="1900"/>
              <a:t>relación</a:t>
            </a:r>
            <a:r>
              <a:rPr dirty="0" sz="1900" spc="265"/>
              <a:t> </a:t>
            </a:r>
            <a:r>
              <a:rPr dirty="0" sz="1900"/>
              <a:t>con</a:t>
            </a:r>
            <a:r>
              <a:rPr dirty="0" sz="1900" spc="254"/>
              <a:t> </a:t>
            </a:r>
            <a:r>
              <a:rPr dirty="0" sz="1900"/>
              <a:t>la</a:t>
            </a:r>
            <a:r>
              <a:rPr dirty="0" sz="1900" spc="254"/>
              <a:t> </a:t>
            </a:r>
            <a:r>
              <a:rPr dirty="0" sz="1900"/>
              <a:t>tasa</a:t>
            </a:r>
            <a:r>
              <a:rPr dirty="0" sz="1900" spc="260"/>
              <a:t> </a:t>
            </a:r>
            <a:r>
              <a:rPr dirty="0" sz="1900"/>
              <a:t>de</a:t>
            </a:r>
            <a:r>
              <a:rPr dirty="0" sz="1900" spc="254"/>
              <a:t> </a:t>
            </a:r>
            <a:r>
              <a:rPr dirty="0" sz="1900"/>
              <a:t>crecimiento</a:t>
            </a:r>
            <a:r>
              <a:rPr dirty="0" sz="1900" spc="290"/>
              <a:t> </a:t>
            </a:r>
            <a:r>
              <a:rPr dirty="0" sz="1900"/>
              <a:t>del</a:t>
            </a:r>
            <a:r>
              <a:rPr dirty="0" sz="1900" spc="250"/>
              <a:t> </a:t>
            </a:r>
            <a:r>
              <a:rPr dirty="0" sz="1900"/>
              <a:t>voltaje</a:t>
            </a:r>
            <a:r>
              <a:rPr dirty="0" sz="1900" spc="270"/>
              <a:t> </a:t>
            </a:r>
            <a:r>
              <a:rPr dirty="0" sz="1900"/>
              <a:t>de</a:t>
            </a:r>
            <a:r>
              <a:rPr dirty="0" sz="1900" spc="260"/>
              <a:t> </a:t>
            </a:r>
            <a:r>
              <a:rPr dirty="0" sz="1900"/>
              <a:t>recuperación.</a:t>
            </a:r>
            <a:r>
              <a:rPr dirty="0" sz="1900" spc="260"/>
              <a:t> </a:t>
            </a:r>
            <a:r>
              <a:rPr dirty="0" sz="1900"/>
              <a:t>Debido</a:t>
            </a:r>
            <a:r>
              <a:rPr dirty="0" sz="1900" spc="275"/>
              <a:t> </a:t>
            </a:r>
            <a:r>
              <a:rPr dirty="0" sz="1900"/>
              <a:t>a</a:t>
            </a:r>
            <a:r>
              <a:rPr dirty="0" sz="1900" spc="270"/>
              <a:t> </a:t>
            </a:r>
            <a:r>
              <a:rPr dirty="0" sz="1900"/>
              <a:t>que</a:t>
            </a:r>
            <a:r>
              <a:rPr dirty="0" sz="1900" spc="254"/>
              <a:t> </a:t>
            </a:r>
            <a:r>
              <a:rPr dirty="0" sz="1900" spc="-25"/>
              <a:t>no </a:t>
            </a:r>
            <a:r>
              <a:rPr dirty="0" sz="1900"/>
              <a:t>existe</a:t>
            </a:r>
            <a:r>
              <a:rPr dirty="0" sz="1900" spc="400"/>
              <a:t> </a:t>
            </a:r>
            <a:r>
              <a:rPr dirty="0" sz="1900"/>
              <a:t>una</a:t>
            </a:r>
            <a:r>
              <a:rPr dirty="0" sz="1900" spc="405"/>
              <a:t> </a:t>
            </a:r>
            <a:r>
              <a:rPr dirty="0" sz="1900"/>
              <a:t>forma</a:t>
            </a:r>
            <a:r>
              <a:rPr dirty="0" sz="1900" spc="400"/>
              <a:t> </a:t>
            </a:r>
            <a:r>
              <a:rPr dirty="0" sz="1900"/>
              <a:t>específica</a:t>
            </a:r>
            <a:r>
              <a:rPr dirty="0" sz="1900" spc="405"/>
              <a:t> </a:t>
            </a:r>
            <a:r>
              <a:rPr dirty="0" sz="1900"/>
              <a:t>de</a:t>
            </a:r>
            <a:r>
              <a:rPr dirty="0" sz="1900" spc="395"/>
              <a:t> </a:t>
            </a:r>
            <a:r>
              <a:rPr dirty="0" sz="1900"/>
              <a:t>onda</a:t>
            </a:r>
            <a:r>
              <a:rPr dirty="0" sz="1900" spc="409"/>
              <a:t> </a:t>
            </a:r>
            <a:r>
              <a:rPr dirty="0" sz="1900"/>
              <a:t>del</a:t>
            </a:r>
            <a:r>
              <a:rPr dirty="0" sz="1900" spc="400"/>
              <a:t> </a:t>
            </a:r>
            <a:r>
              <a:rPr dirty="0" sz="1900"/>
              <a:t>TRV,</a:t>
            </a:r>
            <a:r>
              <a:rPr dirty="0" sz="1900" spc="400"/>
              <a:t> </a:t>
            </a:r>
            <a:r>
              <a:rPr dirty="0" sz="1900"/>
              <a:t>esta</a:t>
            </a:r>
            <a:r>
              <a:rPr dirty="0" sz="1900" spc="395"/>
              <a:t> </a:t>
            </a:r>
            <a:r>
              <a:rPr dirty="0" sz="1900"/>
              <a:t>puede</a:t>
            </a:r>
            <a:r>
              <a:rPr dirty="0" sz="1900" spc="405"/>
              <a:t> </a:t>
            </a:r>
            <a:r>
              <a:rPr dirty="0" sz="1900"/>
              <a:t>presentar</a:t>
            </a:r>
            <a:r>
              <a:rPr dirty="0" sz="1900" spc="390"/>
              <a:t> </a:t>
            </a:r>
            <a:r>
              <a:rPr dirty="0" sz="1900"/>
              <a:t>más</a:t>
            </a:r>
            <a:r>
              <a:rPr dirty="0" sz="1900" spc="400"/>
              <a:t> </a:t>
            </a:r>
            <a:r>
              <a:rPr dirty="0" sz="1900"/>
              <a:t>de</a:t>
            </a:r>
            <a:r>
              <a:rPr dirty="0" sz="1900" spc="405"/>
              <a:t> </a:t>
            </a:r>
            <a:r>
              <a:rPr dirty="0" sz="1900"/>
              <a:t>un</a:t>
            </a:r>
            <a:r>
              <a:rPr dirty="0" sz="1900" spc="405"/>
              <a:t> </a:t>
            </a:r>
            <a:r>
              <a:rPr dirty="0" sz="1900"/>
              <a:t>pico</a:t>
            </a:r>
            <a:r>
              <a:rPr dirty="0" sz="1900" spc="395"/>
              <a:t> </a:t>
            </a:r>
            <a:r>
              <a:rPr dirty="0" sz="1900"/>
              <a:t>por</a:t>
            </a:r>
            <a:r>
              <a:rPr dirty="0" sz="1900" spc="405"/>
              <a:t> </a:t>
            </a:r>
            <a:r>
              <a:rPr dirty="0" sz="1900"/>
              <a:t>lo</a:t>
            </a:r>
            <a:r>
              <a:rPr dirty="0" sz="1900" spc="420"/>
              <a:t> </a:t>
            </a:r>
            <a:r>
              <a:rPr dirty="0" sz="1900"/>
              <a:t>que</a:t>
            </a:r>
            <a:r>
              <a:rPr dirty="0" sz="1900" spc="390"/>
              <a:t> </a:t>
            </a:r>
            <a:r>
              <a:rPr dirty="0" sz="1900" spc="-25"/>
              <a:t>la </a:t>
            </a:r>
            <a:r>
              <a:rPr dirty="0" sz="1900"/>
              <a:t>importancia</a:t>
            </a:r>
            <a:r>
              <a:rPr dirty="0" sz="1900" spc="-15"/>
              <a:t> </a:t>
            </a:r>
            <a:r>
              <a:rPr dirty="0" sz="1900"/>
              <a:t>incide</a:t>
            </a:r>
            <a:r>
              <a:rPr dirty="0" sz="1900" spc="-20"/>
              <a:t> </a:t>
            </a:r>
            <a:r>
              <a:rPr dirty="0" sz="1900"/>
              <a:t>en</a:t>
            </a:r>
            <a:r>
              <a:rPr dirty="0" sz="1900" spc="-35"/>
              <a:t> </a:t>
            </a:r>
            <a:r>
              <a:rPr dirty="0" sz="1900"/>
              <a:t>el</a:t>
            </a:r>
            <a:r>
              <a:rPr dirty="0" sz="1900" spc="-35"/>
              <a:t> </a:t>
            </a:r>
            <a:r>
              <a:rPr dirty="0" sz="1900"/>
              <a:t>pico</a:t>
            </a:r>
            <a:r>
              <a:rPr dirty="0" sz="1900" spc="-35"/>
              <a:t> </a:t>
            </a:r>
            <a:r>
              <a:rPr dirty="0" sz="1900" spc="-10"/>
              <a:t>máximo.</a:t>
            </a:r>
            <a:endParaRPr sz="1900"/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900"/>
          </a:p>
          <a:p>
            <a:pPr algn="just" marL="12700">
              <a:lnSpc>
                <a:spcPct val="100000"/>
              </a:lnSpc>
            </a:pPr>
            <a:r>
              <a:rPr dirty="0" sz="1900" b="1">
                <a:latin typeface="Ebrima"/>
                <a:cs typeface="Ebrima"/>
              </a:rPr>
              <a:t>Tasa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</a:t>
            </a:r>
            <a:r>
              <a:rPr dirty="0" sz="1900" spc="-50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crecimiento</a:t>
            </a:r>
            <a:r>
              <a:rPr dirty="0" sz="1900" spc="-40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del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Voltaje</a:t>
            </a:r>
            <a:r>
              <a:rPr dirty="0" sz="1900" spc="-50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Transitorio</a:t>
            </a:r>
            <a:r>
              <a:rPr dirty="0" sz="1900" spc="-45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de</a:t>
            </a:r>
            <a:r>
              <a:rPr dirty="0" sz="1900" spc="-50" b="1">
                <a:latin typeface="Ebrima"/>
                <a:cs typeface="Ebrima"/>
              </a:rPr>
              <a:t> </a:t>
            </a:r>
            <a:r>
              <a:rPr dirty="0" sz="1900" b="1">
                <a:latin typeface="Ebrima"/>
                <a:cs typeface="Ebrima"/>
              </a:rPr>
              <a:t>Recuperación</a:t>
            </a:r>
            <a:r>
              <a:rPr dirty="0" sz="1900" spc="-50" b="1">
                <a:latin typeface="Ebrima"/>
                <a:cs typeface="Ebrima"/>
              </a:rPr>
              <a:t> </a:t>
            </a:r>
            <a:r>
              <a:rPr dirty="0" sz="1900" spc="-10" b="1">
                <a:latin typeface="Ebrima"/>
                <a:cs typeface="Ebrima"/>
              </a:rPr>
              <a:t>RRRV: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900">
              <a:latin typeface="Ebrima"/>
              <a:cs typeface="Ebrima"/>
            </a:endParaRPr>
          </a:p>
          <a:p>
            <a:pPr algn="just" marL="12700" marR="6350">
              <a:lnSpc>
                <a:spcPts val="1820"/>
              </a:lnSpc>
            </a:pPr>
            <a:r>
              <a:rPr dirty="0" sz="1900"/>
              <a:t>La</a:t>
            </a:r>
            <a:r>
              <a:rPr dirty="0" sz="1900" spc="30"/>
              <a:t> </a:t>
            </a:r>
            <a:r>
              <a:rPr dirty="0" sz="1900"/>
              <a:t>Tasa</a:t>
            </a:r>
            <a:r>
              <a:rPr dirty="0" sz="1900" spc="30"/>
              <a:t> </a:t>
            </a:r>
            <a:r>
              <a:rPr dirty="0" sz="1900"/>
              <a:t>de</a:t>
            </a:r>
            <a:r>
              <a:rPr dirty="0" sz="1900" spc="35"/>
              <a:t> </a:t>
            </a:r>
            <a:r>
              <a:rPr dirty="0" sz="1900"/>
              <a:t>Crecimiento</a:t>
            </a:r>
            <a:r>
              <a:rPr dirty="0" sz="1900" spc="45"/>
              <a:t> </a:t>
            </a:r>
            <a:r>
              <a:rPr dirty="0" sz="1900"/>
              <a:t>del</a:t>
            </a:r>
            <a:r>
              <a:rPr dirty="0" sz="1900" spc="45"/>
              <a:t> </a:t>
            </a:r>
            <a:r>
              <a:rPr dirty="0" sz="1900"/>
              <a:t>Voltaje</a:t>
            </a:r>
            <a:r>
              <a:rPr dirty="0" sz="1900" spc="40"/>
              <a:t> </a:t>
            </a:r>
            <a:r>
              <a:rPr dirty="0" sz="1900"/>
              <a:t>de</a:t>
            </a:r>
            <a:r>
              <a:rPr dirty="0" sz="1900" spc="30"/>
              <a:t> </a:t>
            </a:r>
            <a:r>
              <a:rPr dirty="0" sz="1900"/>
              <a:t>Recuperación</a:t>
            </a:r>
            <a:r>
              <a:rPr dirty="0" sz="1900" spc="30"/>
              <a:t> </a:t>
            </a:r>
            <a:r>
              <a:rPr dirty="0" sz="1900"/>
              <a:t>(Rate</a:t>
            </a:r>
            <a:r>
              <a:rPr dirty="0" sz="1900" spc="30"/>
              <a:t> </a:t>
            </a:r>
            <a:r>
              <a:rPr dirty="0" sz="1900"/>
              <a:t>of</a:t>
            </a:r>
            <a:r>
              <a:rPr dirty="0" sz="1900" spc="35"/>
              <a:t> </a:t>
            </a:r>
            <a:r>
              <a:rPr dirty="0" sz="1900"/>
              <a:t>Rise</a:t>
            </a:r>
            <a:r>
              <a:rPr dirty="0" sz="1900" spc="25"/>
              <a:t> </a:t>
            </a:r>
            <a:r>
              <a:rPr dirty="0" sz="1900"/>
              <a:t>of</a:t>
            </a:r>
            <a:r>
              <a:rPr dirty="0" sz="1900" spc="35"/>
              <a:t> </a:t>
            </a:r>
            <a:r>
              <a:rPr dirty="0" sz="1900"/>
              <a:t>the</a:t>
            </a:r>
            <a:r>
              <a:rPr dirty="0" sz="1900" spc="30"/>
              <a:t> </a:t>
            </a:r>
            <a:r>
              <a:rPr dirty="0" sz="1900"/>
              <a:t>Recovery</a:t>
            </a:r>
            <a:r>
              <a:rPr dirty="0" sz="1900" spc="30"/>
              <a:t> </a:t>
            </a:r>
            <a:r>
              <a:rPr dirty="0" sz="1900"/>
              <a:t>Voltaje</a:t>
            </a:r>
            <a:r>
              <a:rPr dirty="0" sz="1900" spc="30"/>
              <a:t> </a:t>
            </a:r>
            <a:r>
              <a:rPr dirty="0" sz="1900"/>
              <a:t>-</a:t>
            </a:r>
            <a:r>
              <a:rPr dirty="0" sz="1900" spc="40"/>
              <a:t> </a:t>
            </a:r>
            <a:r>
              <a:rPr dirty="0" sz="1900"/>
              <a:t>RRRV),</a:t>
            </a:r>
            <a:r>
              <a:rPr dirty="0" sz="1900" spc="30"/>
              <a:t> </a:t>
            </a:r>
            <a:r>
              <a:rPr dirty="0" sz="1900"/>
              <a:t>es</a:t>
            </a:r>
            <a:r>
              <a:rPr dirty="0" sz="1900" spc="30"/>
              <a:t> </a:t>
            </a:r>
            <a:r>
              <a:rPr dirty="0" sz="1900" spc="-25"/>
              <a:t>un </a:t>
            </a:r>
            <a:r>
              <a:rPr dirty="0" sz="1900"/>
              <a:t>parámetro</a:t>
            </a:r>
            <a:r>
              <a:rPr dirty="0" sz="1900" spc="105"/>
              <a:t> </a:t>
            </a:r>
            <a:r>
              <a:rPr dirty="0" sz="1900"/>
              <a:t>que</a:t>
            </a:r>
            <a:r>
              <a:rPr dirty="0" sz="1900" spc="95"/>
              <a:t> </a:t>
            </a:r>
            <a:r>
              <a:rPr dirty="0" sz="1900"/>
              <a:t>representa</a:t>
            </a:r>
            <a:r>
              <a:rPr dirty="0" sz="1900" spc="90"/>
              <a:t> </a:t>
            </a:r>
            <a:r>
              <a:rPr dirty="0" sz="1900"/>
              <a:t>la</a:t>
            </a:r>
            <a:r>
              <a:rPr dirty="0" sz="1900" spc="85"/>
              <a:t> </a:t>
            </a:r>
            <a:r>
              <a:rPr dirty="0" sz="1900"/>
              <a:t>variación</a:t>
            </a:r>
            <a:r>
              <a:rPr dirty="0" sz="1900" spc="100"/>
              <a:t> </a:t>
            </a:r>
            <a:r>
              <a:rPr dirty="0" sz="1900"/>
              <a:t>del</a:t>
            </a:r>
            <a:r>
              <a:rPr dirty="0" sz="1900" spc="100"/>
              <a:t> </a:t>
            </a:r>
            <a:r>
              <a:rPr dirty="0" sz="1900"/>
              <a:t>TRV</a:t>
            </a:r>
            <a:r>
              <a:rPr dirty="0" sz="1900" spc="90"/>
              <a:t> </a:t>
            </a:r>
            <a:r>
              <a:rPr dirty="0" sz="1900"/>
              <a:t>en</a:t>
            </a:r>
            <a:r>
              <a:rPr dirty="0" sz="1900" spc="85"/>
              <a:t> </a:t>
            </a:r>
            <a:r>
              <a:rPr dirty="0" sz="1900"/>
              <a:t>el</a:t>
            </a:r>
            <a:r>
              <a:rPr dirty="0" sz="1900" spc="90"/>
              <a:t> </a:t>
            </a:r>
            <a:r>
              <a:rPr dirty="0" sz="1900"/>
              <a:t>tiempo</a:t>
            </a:r>
            <a:r>
              <a:rPr dirty="0" sz="1900" spc="110"/>
              <a:t> </a:t>
            </a:r>
            <a:r>
              <a:rPr dirty="0" sz="1900"/>
              <a:t>y</a:t>
            </a:r>
            <a:r>
              <a:rPr dirty="0" sz="1900" spc="95"/>
              <a:t> </a:t>
            </a:r>
            <a:r>
              <a:rPr dirty="0" sz="1900"/>
              <a:t>que</a:t>
            </a:r>
            <a:r>
              <a:rPr dirty="0" sz="1900" spc="90"/>
              <a:t> </a:t>
            </a:r>
            <a:r>
              <a:rPr dirty="0" sz="1900"/>
              <a:t>también</a:t>
            </a:r>
            <a:r>
              <a:rPr dirty="0" sz="1900" spc="100"/>
              <a:t> </a:t>
            </a:r>
            <a:r>
              <a:rPr dirty="0" sz="1900"/>
              <a:t>define</a:t>
            </a:r>
            <a:r>
              <a:rPr dirty="0" sz="1900" spc="105"/>
              <a:t> </a:t>
            </a:r>
            <a:r>
              <a:rPr dirty="0" sz="1900"/>
              <a:t>la</a:t>
            </a:r>
            <a:r>
              <a:rPr dirty="0" sz="1900" spc="80"/>
              <a:t> </a:t>
            </a:r>
            <a:r>
              <a:rPr dirty="0" sz="1900"/>
              <a:t>severidad</a:t>
            </a:r>
            <a:r>
              <a:rPr dirty="0" sz="1900" spc="105"/>
              <a:t> </a:t>
            </a:r>
            <a:r>
              <a:rPr dirty="0" sz="1900"/>
              <a:t>del</a:t>
            </a:r>
            <a:r>
              <a:rPr dirty="0" sz="1900" spc="90"/>
              <a:t> </a:t>
            </a:r>
            <a:r>
              <a:rPr dirty="0" sz="1900" spc="-25"/>
              <a:t>TRV</a:t>
            </a:r>
            <a:endParaRPr sz="1900"/>
          </a:p>
          <a:p>
            <a:pPr algn="just" marL="12700">
              <a:lnSpc>
                <a:spcPts val="1614"/>
              </a:lnSpc>
            </a:pPr>
            <a:r>
              <a:rPr dirty="0" sz="1900"/>
              <a:t>en</a:t>
            </a:r>
            <a:r>
              <a:rPr dirty="0" sz="1900" spc="-20"/>
              <a:t> </a:t>
            </a:r>
            <a:r>
              <a:rPr dirty="0" sz="1900"/>
              <a:t>el</a:t>
            </a:r>
            <a:r>
              <a:rPr dirty="0" sz="1900" spc="-20"/>
              <a:t> </a:t>
            </a:r>
            <a:r>
              <a:rPr dirty="0" sz="1900"/>
              <a:t>interruptor</a:t>
            </a:r>
            <a:r>
              <a:rPr dirty="0" sz="1900" spc="-5"/>
              <a:t> </a:t>
            </a:r>
            <a:r>
              <a:rPr dirty="0" sz="1900"/>
              <a:t>desde</a:t>
            </a:r>
            <a:r>
              <a:rPr dirty="0" sz="1900" spc="-5"/>
              <a:t> </a:t>
            </a:r>
            <a:r>
              <a:rPr dirty="0" sz="1900"/>
              <a:t>el</a:t>
            </a:r>
            <a:r>
              <a:rPr dirty="0" sz="1900" spc="-15"/>
              <a:t> </a:t>
            </a:r>
            <a:r>
              <a:rPr dirty="0" sz="1900"/>
              <a:t>punto</a:t>
            </a:r>
            <a:r>
              <a:rPr dirty="0" sz="1900" spc="10"/>
              <a:t> </a:t>
            </a:r>
            <a:r>
              <a:rPr dirty="0" sz="1900"/>
              <a:t>de</a:t>
            </a:r>
            <a:r>
              <a:rPr dirty="0" sz="1900" spc="-10"/>
              <a:t> </a:t>
            </a:r>
            <a:r>
              <a:rPr dirty="0" sz="1900"/>
              <a:t>vista de</a:t>
            </a:r>
            <a:r>
              <a:rPr dirty="0" sz="1900" spc="-10"/>
              <a:t> </a:t>
            </a:r>
            <a:r>
              <a:rPr dirty="0" sz="1900"/>
              <a:t>conmutación.</a:t>
            </a:r>
            <a:r>
              <a:rPr dirty="0" sz="1900" spc="-5"/>
              <a:t> </a:t>
            </a:r>
            <a:r>
              <a:rPr dirty="0" sz="1900"/>
              <a:t>Corresponde</a:t>
            </a:r>
            <a:r>
              <a:rPr dirty="0" sz="1900" spc="-5"/>
              <a:t> </a:t>
            </a:r>
            <a:r>
              <a:rPr dirty="0" sz="1900"/>
              <a:t>a</a:t>
            </a:r>
            <a:r>
              <a:rPr dirty="0" sz="1900" spc="-15"/>
              <a:t> </a:t>
            </a:r>
            <a:r>
              <a:rPr dirty="0" sz="1900"/>
              <a:t>la</a:t>
            </a:r>
            <a:r>
              <a:rPr dirty="0" sz="1900" spc="5"/>
              <a:t> </a:t>
            </a:r>
            <a:r>
              <a:rPr dirty="0" sz="1900"/>
              <a:t>derivada</a:t>
            </a:r>
            <a:r>
              <a:rPr dirty="0" sz="1900" spc="-5"/>
              <a:t> </a:t>
            </a:r>
            <a:r>
              <a:rPr dirty="0" sz="1900"/>
              <a:t>de la</a:t>
            </a:r>
            <a:r>
              <a:rPr dirty="0" sz="1900" spc="-5"/>
              <a:t> </a:t>
            </a:r>
            <a:r>
              <a:rPr dirty="0" sz="1900"/>
              <a:t>curva del</a:t>
            </a:r>
            <a:r>
              <a:rPr dirty="0" sz="1900" spc="-10"/>
              <a:t> </a:t>
            </a:r>
            <a:r>
              <a:rPr dirty="0" sz="1900" spc="-25"/>
              <a:t>TRV</a:t>
            </a:r>
            <a:endParaRPr sz="1900"/>
          </a:p>
          <a:p>
            <a:pPr algn="just" marL="12700" marR="8255">
              <a:lnSpc>
                <a:spcPct val="80100"/>
              </a:lnSpc>
              <a:spcBef>
                <a:spcPts val="225"/>
              </a:spcBef>
            </a:pPr>
            <a:r>
              <a:rPr dirty="0" sz="1900"/>
              <a:t>con</a:t>
            </a:r>
            <a:r>
              <a:rPr dirty="0" sz="1900" spc="15"/>
              <a:t> </a:t>
            </a:r>
            <a:r>
              <a:rPr dirty="0" sz="1900"/>
              <a:t>respecto</a:t>
            </a:r>
            <a:r>
              <a:rPr dirty="0" sz="1900" spc="10"/>
              <a:t> </a:t>
            </a:r>
            <a:r>
              <a:rPr dirty="0" sz="1900"/>
              <a:t>al</a:t>
            </a:r>
            <a:r>
              <a:rPr dirty="0" sz="1900" spc="20"/>
              <a:t> </a:t>
            </a:r>
            <a:r>
              <a:rPr dirty="0" sz="1900"/>
              <a:t>tiempo</a:t>
            </a:r>
            <a:r>
              <a:rPr dirty="0" sz="1900" spc="20"/>
              <a:t> </a:t>
            </a:r>
            <a:r>
              <a:rPr dirty="0" sz="1900"/>
              <a:t>y</a:t>
            </a:r>
            <a:r>
              <a:rPr dirty="0" sz="1900" spc="20"/>
              <a:t> </a:t>
            </a:r>
            <a:r>
              <a:rPr dirty="0" sz="1900"/>
              <a:t>calculada</a:t>
            </a:r>
            <a:r>
              <a:rPr dirty="0" sz="1900" spc="20"/>
              <a:t> </a:t>
            </a:r>
            <a:r>
              <a:rPr dirty="0" sz="1900"/>
              <a:t>respecto</a:t>
            </a:r>
            <a:r>
              <a:rPr dirty="0" sz="1900" spc="30"/>
              <a:t> </a:t>
            </a:r>
            <a:r>
              <a:rPr dirty="0" sz="1900"/>
              <a:t>al</a:t>
            </a:r>
            <a:r>
              <a:rPr dirty="0" sz="1900" spc="20"/>
              <a:t> </a:t>
            </a:r>
            <a:r>
              <a:rPr dirty="0" sz="1900"/>
              <a:t>origen,</a:t>
            </a:r>
            <a:r>
              <a:rPr dirty="0" sz="1900" spc="20"/>
              <a:t> </a:t>
            </a:r>
            <a:r>
              <a:rPr dirty="0" sz="1900"/>
              <a:t>por</a:t>
            </a:r>
            <a:r>
              <a:rPr dirty="0" sz="1900" spc="30"/>
              <a:t> </a:t>
            </a:r>
            <a:r>
              <a:rPr dirty="0" sz="1900"/>
              <a:t>lo</a:t>
            </a:r>
            <a:r>
              <a:rPr dirty="0" sz="1900" spc="25"/>
              <a:t> </a:t>
            </a:r>
            <a:r>
              <a:rPr dirty="0" sz="1900"/>
              <a:t>tanto,</a:t>
            </a:r>
            <a:r>
              <a:rPr dirty="0" sz="1900" spc="35"/>
              <a:t> </a:t>
            </a:r>
            <a:r>
              <a:rPr dirty="0" sz="1900"/>
              <a:t>los</a:t>
            </a:r>
            <a:r>
              <a:rPr dirty="0" sz="1900" spc="20"/>
              <a:t> </a:t>
            </a:r>
            <a:r>
              <a:rPr dirty="0" sz="1900"/>
              <a:t>valores</a:t>
            </a:r>
            <a:r>
              <a:rPr dirty="0" sz="1900" spc="10"/>
              <a:t> </a:t>
            </a:r>
            <a:r>
              <a:rPr dirty="0" sz="1900"/>
              <a:t>alcanzados</a:t>
            </a:r>
            <a:r>
              <a:rPr dirty="0" sz="1900" spc="20"/>
              <a:t> </a:t>
            </a:r>
            <a:r>
              <a:rPr dirty="0" sz="1900"/>
              <a:t>por</a:t>
            </a:r>
            <a:r>
              <a:rPr dirty="0" sz="1900" spc="30"/>
              <a:t> </a:t>
            </a:r>
            <a:r>
              <a:rPr dirty="0" sz="1900"/>
              <a:t>el</a:t>
            </a:r>
            <a:r>
              <a:rPr dirty="0" sz="1900" spc="20"/>
              <a:t> </a:t>
            </a:r>
            <a:r>
              <a:rPr dirty="0" sz="1900"/>
              <a:t>TRV</a:t>
            </a:r>
            <a:r>
              <a:rPr dirty="0" sz="1900" spc="25"/>
              <a:t> </a:t>
            </a:r>
            <a:r>
              <a:rPr dirty="0" sz="1900" spc="-25"/>
              <a:t>no </a:t>
            </a:r>
            <a:r>
              <a:rPr dirty="0" sz="1900"/>
              <a:t>deben</a:t>
            </a:r>
            <a:r>
              <a:rPr dirty="0" sz="1900" spc="235"/>
              <a:t> </a:t>
            </a:r>
            <a:r>
              <a:rPr dirty="0" sz="1900"/>
              <a:t>ser</a:t>
            </a:r>
            <a:r>
              <a:rPr dirty="0" sz="1900" spc="240"/>
              <a:t> </a:t>
            </a:r>
            <a:r>
              <a:rPr dirty="0" sz="1900"/>
              <a:t>mayores</a:t>
            </a:r>
            <a:r>
              <a:rPr dirty="0" sz="1900" spc="240"/>
              <a:t> </a:t>
            </a:r>
            <a:r>
              <a:rPr dirty="0" sz="1900"/>
              <a:t>a</a:t>
            </a:r>
            <a:r>
              <a:rPr dirty="0" sz="1900" spc="245"/>
              <a:t> </a:t>
            </a:r>
            <a:r>
              <a:rPr dirty="0" sz="1900"/>
              <a:t>la</a:t>
            </a:r>
            <a:r>
              <a:rPr dirty="0" sz="1900" spc="229"/>
              <a:t> </a:t>
            </a:r>
            <a:r>
              <a:rPr dirty="0" sz="1900"/>
              <a:t>soportabilidad</a:t>
            </a:r>
            <a:r>
              <a:rPr dirty="0" sz="1900" spc="254"/>
              <a:t> </a:t>
            </a:r>
            <a:r>
              <a:rPr dirty="0" sz="1900"/>
              <a:t>dieléctrica</a:t>
            </a:r>
            <a:r>
              <a:rPr dirty="0" sz="1900" spc="250"/>
              <a:t> </a:t>
            </a:r>
            <a:r>
              <a:rPr dirty="0" sz="1900"/>
              <a:t>del</a:t>
            </a:r>
            <a:r>
              <a:rPr dirty="0" sz="1900" spc="250"/>
              <a:t> </a:t>
            </a:r>
            <a:r>
              <a:rPr dirty="0" sz="1900"/>
              <a:t>medio</a:t>
            </a:r>
            <a:r>
              <a:rPr dirty="0" sz="1900" spc="250"/>
              <a:t> </a:t>
            </a:r>
            <a:r>
              <a:rPr dirty="0" sz="1900"/>
              <a:t>de</a:t>
            </a:r>
            <a:r>
              <a:rPr dirty="0" sz="1900" spc="245"/>
              <a:t> </a:t>
            </a:r>
            <a:r>
              <a:rPr dirty="0" sz="1900"/>
              <a:t>extinción</a:t>
            </a:r>
            <a:r>
              <a:rPr dirty="0" sz="1900" spc="260"/>
              <a:t> </a:t>
            </a:r>
            <a:r>
              <a:rPr dirty="0" sz="1900"/>
              <a:t>para</a:t>
            </a:r>
            <a:r>
              <a:rPr dirty="0" sz="1900" spc="235"/>
              <a:t> </a:t>
            </a:r>
            <a:r>
              <a:rPr dirty="0" sz="1900"/>
              <a:t>evitar</a:t>
            </a:r>
            <a:r>
              <a:rPr dirty="0" sz="1900" spc="250"/>
              <a:t> </a:t>
            </a:r>
            <a:r>
              <a:rPr dirty="0" sz="1900"/>
              <a:t>una</a:t>
            </a:r>
            <a:r>
              <a:rPr dirty="0" sz="1900" spc="245"/>
              <a:t> </a:t>
            </a:r>
            <a:r>
              <a:rPr dirty="0" sz="1900"/>
              <a:t>ruptura</a:t>
            </a:r>
            <a:r>
              <a:rPr dirty="0" sz="1900" spc="225"/>
              <a:t> </a:t>
            </a:r>
            <a:r>
              <a:rPr dirty="0" sz="1900" spc="-25"/>
              <a:t>del </a:t>
            </a:r>
            <a:r>
              <a:rPr dirty="0" sz="1900" spc="-10"/>
              <a:t>dieléctrico.</a:t>
            </a:r>
            <a:endParaRPr sz="1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Parámetros</a:t>
            </a:r>
            <a:r>
              <a:rPr dirty="0" spc="-135"/>
              <a:t> </a:t>
            </a:r>
            <a:r>
              <a:rPr dirty="0"/>
              <a:t>del</a:t>
            </a:r>
            <a:r>
              <a:rPr dirty="0" spc="-15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11155680" cy="2233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Ebrima"/>
                <a:cs typeface="Ebrima"/>
              </a:rPr>
              <a:t>Factor</a:t>
            </a:r>
            <a:r>
              <a:rPr dirty="0" sz="2000" spc="-30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de</a:t>
            </a:r>
            <a:r>
              <a:rPr dirty="0" sz="2000" spc="-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primer</a:t>
            </a:r>
            <a:r>
              <a:rPr dirty="0" sz="2000" spc="-5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polo: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2000">
              <a:latin typeface="Ebrima"/>
              <a:cs typeface="Ebrima"/>
            </a:endParaRPr>
          </a:p>
          <a:p>
            <a:pPr algn="just" marL="12700" marR="5080">
              <a:lnSpc>
                <a:spcPts val="2160"/>
              </a:lnSpc>
            </a:pPr>
            <a:r>
              <a:rPr dirty="0" sz="2000">
                <a:latin typeface="Ebrima"/>
                <a:cs typeface="Ebrima"/>
              </a:rPr>
              <a:t>Este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factor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determina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relación</a:t>
            </a:r>
            <a:r>
              <a:rPr dirty="0" sz="2000" spc="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entre 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voltaje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través del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primer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polo despejado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(Va)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voltaje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fase</a:t>
            </a:r>
            <a:r>
              <a:rPr dirty="0" sz="2000" spc="1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1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1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sin</a:t>
            </a:r>
            <a:r>
              <a:rPr dirty="0" sz="2000" spc="1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distorsiones</a:t>
            </a:r>
            <a:r>
              <a:rPr dirty="0" sz="2000" spc="1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(Vf),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debido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</a:t>
            </a:r>
            <a:r>
              <a:rPr dirty="0" sz="2000" spc="1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operar</a:t>
            </a:r>
            <a:r>
              <a:rPr dirty="0" sz="2000" spc="1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16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uno</a:t>
            </a:r>
            <a:r>
              <a:rPr dirty="0" sz="2000" spc="1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6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sus</a:t>
            </a:r>
            <a:r>
              <a:rPr dirty="0" sz="2000" spc="16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polos </a:t>
            </a:r>
            <a:r>
              <a:rPr dirty="0" sz="2000">
                <a:latin typeface="Ebrima"/>
                <a:cs typeface="Ebrima"/>
              </a:rPr>
              <a:t>opera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primero</a:t>
            </a:r>
            <a:r>
              <a:rPr dirty="0" sz="2000" spc="2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2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cruce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inmediato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3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después</a:t>
            </a:r>
            <a:r>
              <a:rPr dirty="0" sz="2000" spc="3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2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recibida</a:t>
            </a:r>
            <a:r>
              <a:rPr dirty="0" sz="2000" spc="2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29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orden</a:t>
            </a:r>
            <a:r>
              <a:rPr dirty="0" sz="2000" spc="30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apertura.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Representado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también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1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kpp,</a:t>
            </a:r>
            <a:r>
              <a:rPr dirty="0" sz="2000" spc="1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varía</a:t>
            </a:r>
            <a:r>
              <a:rPr dirty="0" sz="2000" spc="1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dependiendo</a:t>
            </a:r>
            <a:r>
              <a:rPr dirty="0" sz="2000" spc="13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2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1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conexión</a:t>
            </a:r>
            <a:r>
              <a:rPr dirty="0" sz="2000" spc="125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125">
                <a:latin typeface="Ebrima"/>
                <a:cs typeface="Ebrima"/>
              </a:rPr>
              <a:t>  </a:t>
            </a:r>
            <a:r>
              <a:rPr dirty="0" sz="2000" spc="-10">
                <a:latin typeface="Ebrima"/>
                <a:cs typeface="Ebrima"/>
              </a:rPr>
              <a:t>neutro </a:t>
            </a:r>
            <a:r>
              <a:rPr dirty="0" sz="2000">
                <a:latin typeface="Ebrima"/>
                <a:cs typeface="Ebrima"/>
              </a:rPr>
              <a:t>(sólidamente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puesto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tierra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flotante)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calcula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siguiente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manera:</a:t>
            </a:r>
            <a:endParaRPr sz="2000">
              <a:latin typeface="Ebrima"/>
              <a:cs typeface="Ebri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5100904"/>
            <a:ext cx="106680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Ebrima"/>
                <a:cs typeface="Ebrima"/>
              </a:rPr>
              <a:t>Para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sistemas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neutro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flotante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Kpp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=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1,5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sólidamente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aterrizados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Kpp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=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1,3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7828" y="3995928"/>
            <a:ext cx="4134612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Parámetros</a:t>
            </a:r>
            <a:r>
              <a:rPr dirty="0" spc="-135"/>
              <a:t> </a:t>
            </a:r>
            <a:r>
              <a:rPr dirty="0"/>
              <a:t>del</a:t>
            </a:r>
            <a:r>
              <a:rPr dirty="0" spc="-15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621018" y="3495878"/>
            <a:ext cx="2851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Ebrima"/>
                <a:cs typeface="Ebrima"/>
              </a:rPr>
              <a:t>III.</a:t>
            </a:r>
            <a:endParaRPr sz="2000">
              <a:latin typeface="Ebrima"/>
              <a:cs typeface="Ebri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21018" y="1595374"/>
            <a:ext cx="5070475" cy="31813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527685" marR="6350" indent="-515620">
              <a:lnSpc>
                <a:spcPct val="90100"/>
              </a:lnSpc>
              <a:spcBef>
                <a:spcPts val="340"/>
              </a:spcBef>
              <a:buAutoNum type="romanUcPeriod"/>
              <a:tabLst>
                <a:tab pos="527685" algn="l"/>
              </a:tabLst>
            </a:pPr>
            <a:r>
              <a:rPr dirty="0" sz="2000">
                <a:latin typeface="Ebrima"/>
                <a:cs typeface="Ebrima"/>
              </a:rPr>
              <a:t>Pico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máximo</a:t>
            </a:r>
            <a:r>
              <a:rPr dirty="0" sz="2000" spc="2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3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3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Tasa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media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crecimiento</a:t>
            </a:r>
            <a:r>
              <a:rPr dirty="0" sz="2000" spc="1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1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pico</a:t>
            </a:r>
            <a:r>
              <a:rPr dirty="0" sz="2000" spc="1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máximo</a:t>
            </a:r>
            <a:r>
              <a:rPr dirty="0" sz="2000" spc="13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del </a:t>
            </a:r>
            <a:r>
              <a:rPr dirty="0" sz="2000" spc="-20">
                <a:latin typeface="Ebrima"/>
                <a:cs typeface="Ebrima"/>
              </a:rPr>
              <a:t>TRV.</a:t>
            </a:r>
            <a:endParaRPr sz="2000">
              <a:latin typeface="Ebrima"/>
              <a:cs typeface="Ebrima"/>
            </a:endParaRPr>
          </a:p>
          <a:p>
            <a:pPr algn="just" marL="527685" marR="6350" indent="-515620">
              <a:lnSpc>
                <a:spcPts val="2160"/>
              </a:lnSpc>
              <a:spcBef>
                <a:spcPts val="1040"/>
              </a:spcBef>
              <a:buAutoNum type="romanUcPeriod"/>
              <a:tabLst>
                <a:tab pos="527685" algn="l"/>
              </a:tabLst>
            </a:pPr>
            <a:r>
              <a:rPr dirty="0" sz="2000">
                <a:latin typeface="Ebrima"/>
                <a:cs typeface="Ebrima"/>
              </a:rPr>
              <a:t>Primer</a:t>
            </a:r>
            <a:r>
              <a:rPr dirty="0" sz="2000" spc="4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pico</a:t>
            </a:r>
            <a:r>
              <a:rPr dirty="0" sz="2000" spc="4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4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4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4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Tasa</a:t>
            </a:r>
            <a:r>
              <a:rPr dirty="0" sz="2000" spc="47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media</a:t>
            </a:r>
            <a:r>
              <a:rPr dirty="0" sz="2000" spc="49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 </a:t>
            </a:r>
            <a:r>
              <a:rPr dirty="0" sz="2000">
                <a:latin typeface="Ebrima"/>
                <a:cs typeface="Ebrima"/>
              </a:rPr>
              <a:t>crecimiento</a:t>
            </a:r>
            <a:r>
              <a:rPr dirty="0" sz="2000" spc="3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cero</a:t>
            </a:r>
            <a:r>
              <a:rPr dirty="0" sz="2000" spc="3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primer</a:t>
            </a:r>
            <a:r>
              <a:rPr dirty="0" sz="2000" spc="3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pico</a:t>
            </a:r>
            <a:r>
              <a:rPr dirty="0" sz="2000" spc="30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del </a:t>
            </a:r>
            <a:r>
              <a:rPr dirty="0" sz="2000" spc="-20">
                <a:latin typeface="Ebrima"/>
                <a:cs typeface="Ebrima"/>
              </a:rPr>
              <a:t>TRV.</a:t>
            </a:r>
            <a:endParaRPr sz="2000">
              <a:latin typeface="Ebrima"/>
              <a:cs typeface="Ebrima"/>
            </a:endParaRPr>
          </a:p>
          <a:p>
            <a:pPr algn="just" marL="527685" marR="5080">
              <a:lnSpc>
                <a:spcPts val="2160"/>
              </a:lnSpc>
              <a:spcBef>
                <a:spcPts val="994"/>
              </a:spcBef>
            </a:pPr>
            <a:r>
              <a:rPr dirty="0" sz="2000">
                <a:latin typeface="Ebrima"/>
                <a:cs typeface="Ebrima"/>
              </a:rPr>
              <a:t>Tasa</a:t>
            </a:r>
            <a:r>
              <a:rPr dirty="0" sz="2000" spc="1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máxima</a:t>
            </a:r>
            <a:r>
              <a:rPr dirty="0" sz="2000" spc="1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1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crecimiento,</a:t>
            </a:r>
            <a:r>
              <a:rPr dirty="0" sz="2000" spc="16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expresada </a:t>
            </a:r>
            <a:r>
              <a:rPr dirty="0" sz="2000">
                <a:latin typeface="Ebrima"/>
                <a:cs typeface="Ebrima"/>
              </a:rPr>
              <a:t>como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3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tangente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37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curva</a:t>
            </a:r>
            <a:r>
              <a:rPr dirty="0" sz="2000" spc="38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38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TRV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pasa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10">
                <a:latin typeface="Ebrima"/>
                <a:cs typeface="Ebrima"/>
              </a:rPr>
              <a:t> origen.</a:t>
            </a:r>
            <a:endParaRPr sz="2000">
              <a:latin typeface="Ebrima"/>
              <a:cs typeface="Ebrima"/>
            </a:endParaRPr>
          </a:p>
          <a:p>
            <a:pPr algn="just" marL="12700">
              <a:lnSpc>
                <a:spcPct val="100000"/>
              </a:lnSpc>
              <a:spcBef>
                <a:spcPts val="725"/>
              </a:spcBef>
            </a:pPr>
            <a:r>
              <a:rPr dirty="0" sz="2000">
                <a:latin typeface="Ebrima"/>
                <a:cs typeface="Ebrima"/>
              </a:rPr>
              <a:t>IV.</a:t>
            </a:r>
            <a:r>
              <a:rPr dirty="0" sz="2000" spc="340">
                <a:latin typeface="Ebrima"/>
                <a:cs typeface="Ebrima"/>
              </a:rPr>
              <a:t>  </a:t>
            </a:r>
            <a:r>
              <a:rPr dirty="0" sz="2000">
                <a:latin typeface="Ebrima"/>
                <a:cs typeface="Ebrima"/>
              </a:rPr>
              <a:t>Máximo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valor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instantáneo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TRV.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2080" y="1714500"/>
            <a:ext cx="4355592" cy="380542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Métodos</a:t>
            </a:r>
            <a:r>
              <a:rPr dirty="0" spc="-125"/>
              <a:t> </a:t>
            </a:r>
            <a:r>
              <a:rPr dirty="0"/>
              <a:t>para</a:t>
            </a:r>
            <a:r>
              <a:rPr dirty="0" spc="-125"/>
              <a:t> </a:t>
            </a:r>
            <a:r>
              <a:rPr dirty="0"/>
              <a:t>calculo</a:t>
            </a:r>
            <a:r>
              <a:rPr dirty="0" spc="-9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05203"/>
            <a:ext cx="11156315" cy="4081779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componentes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simétricas: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reemplaza</a:t>
            </a:r>
            <a:r>
              <a:rPr dirty="0" sz="1900" spc="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asimetría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tres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circuitos</a:t>
            </a:r>
            <a:r>
              <a:rPr dirty="0" sz="1900" spc="2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balanceados</a:t>
            </a:r>
            <a:endParaRPr sz="1900">
              <a:latin typeface="Ebrima"/>
              <a:cs typeface="Ebrima"/>
            </a:endParaRPr>
          </a:p>
          <a:p>
            <a:pPr marL="12700" marR="6350">
              <a:lnSpc>
                <a:spcPct val="70000"/>
              </a:lnSpc>
              <a:spcBef>
                <a:spcPts val="345"/>
              </a:spcBef>
            </a:pP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3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resolver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transitorio</a:t>
            </a:r>
            <a:r>
              <a:rPr dirty="0" sz="1900" spc="3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3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componentes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3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secuencia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positiva,</a:t>
            </a:r>
            <a:r>
              <a:rPr dirty="0" sz="1900" spc="3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negativa</a:t>
            </a:r>
            <a:r>
              <a:rPr dirty="0" sz="1900" spc="3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cero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puede</a:t>
            </a:r>
            <a:r>
              <a:rPr dirty="0" sz="1900" spc="31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ser </a:t>
            </a:r>
            <a:r>
              <a:rPr dirty="0" sz="1900">
                <a:latin typeface="Ebrima"/>
                <a:cs typeface="Ebrima"/>
              </a:rPr>
              <a:t>aplicado</a:t>
            </a:r>
            <a:r>
              <a:rPr dirty="0" sz="1900" spc="-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más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forma.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inyección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corriente: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4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utiliza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409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principio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superposición</a:t>
            </a:r>
            <a:r>
              <a:rPr dirty="0" sz="1900" spc="3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inicialmente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409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calculan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las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595"/>
              </a:lnSpc>
              <a:tabLst>
                <a:tab pos="3022600" algn="l"/>
                <a:tab pos="9893935" algn="l"/>
                <a:tab pos="10814685" algn="l"/>
              </a:tabLst>
            </a:pPr>
            <a:r>
              <a:rPr dirty="0" sz="1900">
                <a:latin typeface="Ebrima"/>
                <a:cs typeface="Ebrima"/>
              </a:rPr>
              <a:t>tensiones</a:t>
            </a:r>
            <a:r>
              <a:rPr dirty="0" sz="1900" spc="434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4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corrientes</a:t>
            </a:r>
            <a:r>
              <a:rPr dirty="0" sz="1900" spc="44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del</a:t>
            </a:r>
            <a:r>
              <a:rPr dirty="0" sz="1900">
                <a:latin typeface="Ebrima"/>
                <a:cs typeface="Ebrima"/>
              </a:rPr>
              <a:t>	circuito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condiciones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falla,</a:t>
            </a:r>
            <a:r>
              <a:rPr dirty="0" sz="1900" spc="434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continuación</a:t>
            </a:r>
            <a:r>
              <a:rPr dirty="0" sz="1900" spc="4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sustituye</a:t>
            </a:r>
            <a:r>
              <a:rPr dirty="0" sz="1900">
                <a:latin typeface="Ebrima"/>
                <a:cs typeface="Ebrima"/>
              </a:rPr>
              <a:t>	el</a:t>
            </a:r>
            <a:r>
              <a:rPr dirty="0" sz="1900" spc="465">
                <a:latin typeface="Ebrima"/>
                <a:cs typeface="Ebrima"/>
              </a:rPr>
              <a:t> </a:t>
            </a:r>
            <a:r>
              <a:rPr dirty="0" sz="1900" spc="-20">
                <a:latin typeface="Ebrima"/>
                <a:cs typeface="Ebrima"/>
              </a:rPr>
              <a:t>polo</a:t>
            </a:r>
            <a:r>
              <a:rPr dirty="0" sz="1900">
                <a:latin typeface="Ebrima"/>
                <a:cs typeface="Ebrima"/>
              </a:rPr>
              <a:t>	</a:t>
            </a:r>
            <a:r>
              <a:rPr dirty="0" sz="1900" spc="-25">
                <a:latin typeface="Ebrima"/>
                <a:cs typeface="Ebrima"/>
              </a:rPr>
              <a:t>del</a:t>
            </a:r>
            <a:endParaRPr sz="1900">
              <a:latin typeface="Ebrima"/>
              <a:cs typeface="Ebrima"/>
            </a:endParaRPr>
          </a:p>
          <a:p>
            <a:pPr marL="12700" marR="5080">
              <a:lnSpc>
                <a:spcPct val="70000"/>
              </a:lnSpc>
              <a:spcBef>
                <a:spcPts val="345"/>
              </a:spcBef>
            </a:pPr>
            <a:r>
              <a:rPr dirty="0" sz="1900">
                <a:latin typeface="Ebrima"/>
                <a:cs typeface="Ebrima"/>
              </a:rPr>
              <a:t>interruptor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operar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fuente</a:t>
            </a:r>
            <a:r>
              <a:rPr dirty="0" sz="1900" spc="1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igual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amplitud</a:t>
            </a:r>
            <a:r>
              <a:rPr dirty="0" sz="1900" spc="1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señal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contraria</a:t>
            </a:r>
            <a:r>
              <a:rPr dirty="0" sz="1900" spc="1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 spc="-50">
                <a:latin typeface="Ebrima"/>
                <a:cs typeface="Ebrima"/>
              </a:rPr>
              <a:t>a </a:t>
            </a:r>
            <a:r>
              <a:rPr dirty="0" sz="1900">
                <a:latin typeface="Ebrima"/>
                <a:cs typeface="Ebrima"/>
              </a:rPr>
              <a:t>ser</a:t>
            </a:r>
            <a:r>
              <a:rPr dirty="0" sz="1900" spc="-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interrumpida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calcular</a:t>
            </a:r>
            <a:r>
              <a:rPr dirty="0" sz="1900" spc="-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nuevamente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las</a:t>
            </a:r>
            <a:r>
              <a:rPr dirty="0" sz="1900" spc="-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tensiones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corrientes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bajo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estas</a:t>
            </a:r>
            <a:r>
              <a:rPr dirty="0" sz="1900" spc="-7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condiciones.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apertura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interruptores: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5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basa</a:t>
            </a:r>
            <a:r>
              <a:rPr dirty="0" sz="1900" spc="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resolución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7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ecuaciones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diferenciales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obtenidas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directamente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600"/>
              </a:lnSpc>
            </a:pP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partir</a:t>
            </a:r>
            <a:r>
              <a:rPr dirty="0" sz="1900" spc="3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del</a:t>
            </a:r>
            <a:r>
              <a:rPr dirty="0" sz="1900" spc="3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</a:t>
            </a:r>
            <a:r>
              <a:rPr dirty="0" sz="1900" spc="37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contiene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(método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convencional),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al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impone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condición</a:t>
            </a:r>
            <a:r>
              <a:rPr dirty="0" sz="1900" spc="370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de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</a:pPr>
            <a:r>
              <a:rPr dirty="0" sz="1900">
                <a:latin typeface="Ebrima"/>
                <a:cs typeface="Ebrima"/>
              </a:rPr>
              <a:t>conmutación</a:t>
            </a:r>
            <a:r>
              <a:rPr dirty="0" sz="1900" spc="-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despejar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-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permitiendo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considerar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también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los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efectos</a:t>
            </a:r>
            <a:r>
              <a:rPr dirty="0" sz="1900" spc="-7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elementos</a:t>
            </a:r>
            <a:r>
              <a:rPr dirty="0" sz="1900" spc="-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lineales.</a:t>
            </a:r>
            <a:endParaRPr sz="19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Métodos</a:t>
            </a:r>
            <a:r>
              <a:rPr dirty="0" spc="-125"/>
              <a:t> </a:t>
            </a:r>
            <a:r>
              <a:rPr dirty="0"/>
              <a:t>para</a:t>
            </a:r>
            <a:r>
              <a:rPr dirty="0" spc="-125"/>
              <a:t> </a:t>
            </a:r>
            <a:r>
              <a:rPr dirty="0"/>
              <a:t>calculo</a:t>
            </a:r>
            <a:r>
              <a:rPr dirty="0" spc="-95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05203"/>
            <a:ext cx="11156315" cy="4081779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componentes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simétricas: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reemplaza</a:t>
            </a:r>
            <a:r>
              <a:rPr dirty="0" sz="1900" spc="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asimetría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tres</a:t>
            </a:r>
            <a:r>
              <a:rPr dirty="0" sz="1900" spc="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circuitos</a:t>
            </a:r>
            <a:r>
              <a:rPr dirty="0" sz="1900" spc="2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balanceados</a:t>
            </a:r>
            <a:endParaRPr sz="1900">
              <a:latin typeface="Ebrima"/>
              <a:cs typeface="Ebrima"/>
            </a:endParaRPr>
          </a:p>
          <a:p>
            <a:pPr marL="12700" marR="6350">
              <a:lnSpc>
                <a:spcPct val="70000"/>
              </a:lnSpc>
              <a:spcBef>
                <a:spcPts val="345"/>
              </a:spcBef>
            </a:pP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3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resolver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transitorio</a:t>
            </a:r>
            <a:r>
              <a:rPr dirty="0" sz="1900" spc="3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3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componentes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3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secuencia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positiva,</a:t>
            </a:r>
            <a:r>
              <a:rPr dirty="0" sz="1900" spc="3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negativa</a:t>
            </a:r>
            <a:r>
              <a:rPr dirty="0" sz="1900" spc="3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3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cero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puede</a:t>
            </a:r>
            <a:r>
              <a:rPr dirty="0" sz="1900" spc="31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ser </a:t>
            </a:r>
            <a:r>
              <a:rPr dirty="0" sz="1900">
                <a:latin typeface="Ebrima"/>
                <a:cs typeface="Ebrima"/>
              </a:rPr>
              <a:t>aplicado</a:t>
            </a:r>
            <a:r>
              <a:rPr dirty="0" sz="1900" spc="-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más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forma.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inyección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corriente: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4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utiliza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409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principio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superposición</a:t>
            </a:r>
            <a:r>
              <a:rPr dirty="0" sz="1900" spc="3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inicialmente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409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calculan</a:t>
            </a:r>
            <a:r>
              <a:rPr dirty="0" sz="1900" spc="41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las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595"/>
              </a:lnSpc>
              <a:tabLst>
                <a:tab pos="3022600" algn="l"/>
                <a:tab pos="9893935" algn="l"/>
                <a:tab pos="10814685" algn="l"/>
              </a:tabLst>
            </a:pPr>
            <a:r>
              <a:rPr dirty="0" sz="1900">
                <a:latin typeface="Ebrima"/>
                <a:cs typeface="Ebrima"/>
              </a:rPr>
              <a:t>tensiones</a:t>
            </a:r>
            <a:r>
              <a:rPr dirty="0" sz="1900" spc="434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4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corrientes</a:t>
            </a:r>
            <a:r>
              <a:rPr dirty="0" sz="1900" spc="445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del</a:t>
            </a:r>
            <a:r>
              <a:rPr dirty="0" sz="1900">
                <a:latin typeface="Ebrima"/>
                <a:cs typeface="Ebrima"/>
              </a:rPr>
              <a:t>	circuito</a:t>
            </a:r>
            <a:r>
              <a:rPr dirty="0" sz="1900" spc="4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condiciones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4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falla,</a:t>
            </a:r>
            <a:r>
              <a:rPr dirty="0" sz="1900" spc="434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continuación</a:t>
            </a:r>
            <a:r>
              <a:rPr dirty="0" sz="1900" spc="4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43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sustituye</a:t>
            </a:r>
            <a:r>
              <a:rPr dirty="0" sz="1900">
                <a:latin typeface="Ebrima"/>
                <a:cs typeface="Ebrima"/>
              </a:rPr>
              <a:t>	el</a:t>
            </a:r>
            <a:r>
              <a:rPr dirty="0" sz="1900" spc="465">
                <a:latin typeface="Ebrima"/>
                <a:cs typeface="Ebrima"/>
              </a:rPr>
              <a:t> </a:t>
            </a:r>
            <a:r>
              <a:rPr dirty="0" sz="1900" spc="-20">
                <a:latin typeface="Ebrima"/>
                <a:cs typeface="Ebrima"/>
              </a:rPr>
              <a:t>polo</a:t>
            </a:r>
            <a:r>
              <a:rPr dirty="0" sz="1900">
                <a:latin typeface="Ebrima"/>
                <a:cs typeface="Ebrima"/>
              </a:rPr>
              <a:t>	</a:t>
            </a:r>
            <a:r>
              <a:rPr dirty="0" sz="1900" spc="-25">
                <a:latin typeface="Ebrima"/>
                <a:cs typeface="Ebrima"/>
              </a:rPr>
              <a:t>del</a:t>
            </a:r>
            <a:endParaRPr sz="1900">
              <a:latin typeface="Ebrima"/>
              <a:cs typeface="Ebrima"/>
            </a:endParaRPr>
          </a:p>
          <a:p>
            <a:pPr marL="12700" marR="5080">
              <a:lnSpc>
                <a:spcPct val="70000"/>
              </a:lnSpc>
              <a:spcBef>
                <a:spcPts val="345"/>
              </a:spcBef>
            </a:pPr>
            <a:r>
              <a:rPr dirty="0" sz="1900">
                <a:latin typeface="Ebrima"/>
                <a:cs typeface="Ebrima"/>
              </a:rPr>
              <a:t>interruptor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operar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por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una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fuente</a:t>
            </a:r>
            <a:r>
              <a:rPr dirty="0" sz="1900" spc="1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igual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amplitud</a:t>
            </a:r>
            <a:r>
              <a:rPr dirty="0" sz="1900" spc="1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10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señal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contraria</a:t>
            </a:r>
            <a:r>
              <a:rPr dirty="0" sz="1900" spc="10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11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</a:t>
            </a:r>
            <a:r>
              <a:rPr dirty="0" sz="1900" spc="95">
                <a:latin typeface="Ebrima"/>
                <a:cs typeface="Ebrima"/>
              </a:rPr>
              <a:t> </a:t>
            </a:r>
            <a:r>
              <a:rPr dirty="0" sz="1900" spc="-50">
                <a:latin typeface="Ebrima"/>
                <a:cs typeface="Ebrima"/>
              </a:rPr>
              <a:t>a </a:t>
            </a:r>
            <a:r>
              <a:rPr dirty="0" sz="1900">
                <a:latin typeface="Ebrima"/>
                <a:cs typeface="Ebrima"/>
              </a:rPr>
              <a:t>ser</a:t>
            </a:r>
            <a:r>
              <a:rPr dirty="0" sz="1900" spc="-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interrumpida</a:t>
            </a:r>
            <a:r>
              <a:rPr dirty="0" sz="1900" spc="-2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calcular</a:t>
            </a:r>
            <a:r>
              <a:rPr dirty="0" sz="1900" spc="-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nuevamente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las</a:t>
            </a:r>
            <a:r>
              <a:rPr dirty="0" sz="1900" spc="-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tensiones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y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corrientes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bajo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estas</a:t>
            </a:r>
            <a:r>
              <a:rPr dirty="0" sz="1900" spc="-7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condiciones.</a:t>
            </a:r>
            <a:endParaRPr sz="19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apertura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interruptores: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  <a:spcBef>
                <a:spcPts val="315"/>
              </a:spcBef>
            </a:pPr>
            <a:r>
              <a:rPr dirty="0" sz="1900">
                <a:latin typeface="Ebrima"/>
                <a:cs typeface="Ebrima"/>
              </a:rPr>
              <a:t>Este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método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cálculo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basa</a:t>
            </a:r>
            <a:r>
              <a:rPr dirty="0" sz="1900" spc="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en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resolución</a:t>
            </a:r>
            <a:r>
              <a:rPr dirty="0" sz="1900" spc="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7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ecuaciones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diferenciales</a:t>
            </a:r>
            <a:r>
              <a:rPr dirty="0" sz="1900" spc="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obtenidas</a:t>
            </a:r>
            <a:r>
              <a:rPr dirty="0" sz="1900" spc="6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directamente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600"/>
              </a:lnSpc>
            </a:pPr>
            <a:r>
              <a:rPr dirty="0" sz="1900">
                <a:latin typeface="Ebrima"/>
                <a:cs typeface="Ebrima"/>
              </a:rPr>
              <a:t>a</a:t>
            </a:r>
            <a:r>
              <a:rPr dirty="0" sz="1900" spc="3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partir</a:t>
            </a:r>
            <a:r>
              <a:rPr dirty="0" sz="1900" spc="36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del</a:t>
            </a:r>
            <a:r>
              <a:rPr dirty="0" sz="1900" spc="3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circuito</a:t>
            </a:r>
            <a:r>
              <a:rPr dirty="0" sz="1900" spc="37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contiene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(método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convencional),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al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que</a:t>
            </a:r>
            <a:r>
              <a:rPr dirty="0" sz="1900" spc="3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se</a:t>
            </a:r>
            <a:r>
              <a:rPr dirty="0" sz="1900" spc="36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impone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3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condición</a:t>
            </a:r>
            <a:r>
              <a:rPr dirty="0" sz="1900" spc="370">
                <a:latin typeface="Ebrima"/>
                <a:cs typeface="Ebrima"/>
              </a:rPr>
              <a:t> </a:t>
            </a:r>
            <a:r>
              <a:rPr dirty="0" sz="1900" spc="-25">
                <a:latin typeface="Ebrima"/>
                <a:cs typeface="Ebrima"/>
              </a:rPr>
              <a:t>de</a:t>
            </a:r>
            <a:endParaRPr sz="1900">
              <a:latin typeface="Ebrima"/>
              <a:cs typeface="Ebrima"/>
            </a:endParaRPr>
          </a:p>
          <a:p>
            <a:pPr marL="12700">
              <a:lnSpc>
                <a:spcPts val="1939"/>
              </a:lnSpc>
            </a:pPr>
            <a:r>
              <a:rPr dirty="0" sz="1900">
                <a:latin typeface="Ebrima"/>
                <a:cs typeface="Ebrima"/>
              </a:rPr>
              <a:t>conmutación</a:t>
            </a:r>
            <a:r>
              <a:rPr dirty="0" sz="1900" spc="-2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para</a:t>
            </a:r>
            <a:r>
              <a:rPr dirty="0" sz="1900" spc="-5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despejar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la</a:t>
            </a:r>
            <a:r>
              <a:rPr dirty="0" sz="1900" spc="-4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falla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permitiendo</a:t>
            </a:r>
            <a:r>
              <a:rPr dirty="0" sz="1900" spc="-3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considerar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también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los</a:t>
            </a:r>
            <a:r>
              <a:rPr dirty="0" sz="1900" spc="-35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efectos</a:t>
            </a:r>
            <a:r>
              <a:rPr dirty="0" sz="1900" spc="-7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de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elementos</a:t>
            </a:r>
            <a:r>
              <a:rPr dirty="0" sz="1900" spc="-50">
                <a:latin typeface="Ebrima"/>
                <a:cs typeface="Ebrima"/>
              </a:rPr>
              <a:t> </a:t>
            </a:r>
            <a:r>
              <a:rPr dirty="0" sz="1900">
                <a:latin typeface="Ebrima"/>
                <a:cs typeface="Ebrima"/>
              </a:rPr>
              <a:t>no</a:t>
            </a:r>
            <a:r>
              <a:rPr dirty="0" sz="1900" spc="-40">
                <a:latin typeface="Ebrima"/>
                <a:cs typeface="Ebrima"/>
              </a:rPr>
              <a:t> </a:t>
            </a:r>
            <a:r>
              <a:rPr dirty="0" sz="1900" spc="-10">
                <a:latin typeface="Ebrima"/>
                <a:cs typeface="Ebrima"/>
              </a:rPr>
              <a:t>lineales.</a:t>
            </a:r>
            <a:endParaRPr sz="19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124" y="2273807"/>
            <a:ext cx="4911852" cy="275691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3435" y="2273807"/>
            <a:ext cx="6254496" cy="275691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98868"/>
            <a:ext cx="7188834" cy="323850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exigencia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sobre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función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de: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RRRV: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pendiente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inicial</a:t>
            </a:r>
            <a:r>
              <a:rPr dirty="0" sz="2000" spc="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onda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TRV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Uc: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máxima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amplitud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alcanza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onda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 </a:t>
            </a:r>
            <a:r>
              <a:rPr dirty="0" sz="2000" spc="-25">
                <a:latin typeface="Ebrima"/>
                <a:cs typeface="Ebrima"/>
              </a:rPr>
              <a:t>TRV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205"/>
              </a:spcBef>
              <a:buFont typeface="Arial MT"/>
              <a:buChar char="•"/>
            </a:pPr>
            <a:endParaRPr sz="2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capacidad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interruptor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resistir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un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función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de: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UR: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tensión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nominal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máxima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ISC: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cortocircuito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apertura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nominal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I: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magnitud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corriente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cortocircuito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interrumpe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</a:t>
            </a:r>
            <a:r>
              <a:rPr dirty="0" spc="-20"/>
              <a:t> </a:t>
            </a:r>
            <a:r>
              <a:rPr dirty="0"/>
              <a:t>recién</a:t>
            </a:r>
            <a:r>
              <a:rPr dirty="0" spc="5"/>
              <a:t> </a:t>
            </a:r>
            <a:r>
              <a:rPr dirty="0"/>
              <a:t>expresado</a:t>
            </a:r>
            <a:r>
              <a:rPr dirty="0" spc="-35"/>
              <a:t> </a:t>
            </a:r>
            <a:r>
              <a:rPr dirty="0"/>
              <a:t>es</a:t>
            </a:r>
            <a:r>
              <a:rPr dirty="0" spc="-25"/>
              <a:t> </a:t>
            </a:r>
            <a:r>
              <a:rPr dirty="0"/>
              <a:t>que</a:t>
            </a:r>
            <a:r>
              <a:rPr dirty="0" spc="-25"/>
              <a:t> </a:t>
            </a:r>
            <a:r>
              <a:rPr dirty="0"/>
              <a:t>se</a:t>
            </a:r>
            <a:r>
              <a:rPr dirty="0" spc="-30"/>
              <a:t> </a:t>
            </a:r>
            <a:r>
              <a:rPr dirty="0"/>
              <a:t>exigen,</a:t>
            </a:r>
            <a:r>
              <a:rPr dirty="0" spc="-20"/>
              <a:t> </a:t>
            </a:r>
            <a:r>
              <a:rPr dirty="0"/>
              <a:t>para</a:t>
            </a:r>
            <a:r>
              <a:rPr dirty="0" spc="-40"/>
              <a:t> </a:t>
            </a:r>
            <a:r>
              <a:rPr dirty="0"/>
              <a:t>cada</a:t>
            </a:r>
            <a:r>
              <a:rPr dirty="0" spc="-40"/>
              <a:t> </a:t>
            </a:r>
            <a:r>
              <a:rPr dirty="0"/>
              <a:t>UR,</a:t>
            </a:r>
            <a:r>
              <a:rPr dirty="0" spc="-35"/>
              <a:t> </a:t>
            </a:r>
            <a:r>
              <a:rPr dirty="0"/>
              <a:t>los</a:t>
            </a:r>
            <a:r>
              <a:rPr dirty="0" spc="-15"/>
              <a:t> </a:t>
            </a:r>
            <a:r>
              <a:rPr dirty="0"/>
              <a:t>siguientes</a:t>
            </a:r>
            <a:r>
              <a:rPr dirty="0" spc="-25"/>
              <a:t> </a:t>
            </a:r>
            <a:r>
              <a:rPr dirty="0" spc="-10"/>
              <a:t>ensayos:</a:t>
            </a: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/>
              <a:t>Fallas</a:t>
            </a:r>
            <a:r>
              <a:rPr dirty="0" spc="-35"/>
              <a:t> </a:t>
            </a:r>
            <a:r>
              <a:rPr dirty="0"/>
              <a:t>Terminales</a:t>
            </a:r>
            <a:r>
              <a:rPr dirty="0" spc="-10"/>
              <a:t> </a:t>
            </a:r>
            <a:r>
              <a:rPr dirty="0"/>
              <a:t>(FT):</a:t>
            </a:r>
            <a:r>
              <a:rPr dirty="0" spc="-30"/>
              <a:t> </a:t>
            </a:r>
            <a:r>
              <a:rPr dirty="0"/>
              <a:t>Ensayos</a:t>
            </a:r>
            <a:r>
              <a:rPr dirty="0" spc="-35"/>
              <a:t> </a:t>
            </a:r>
            <a:r>
              <a:rPr dirty="0"/>
              <a:t>T100,</a:t>
            </a:r>
            <a:r>
              <a:rPr dirty="0" spc="-45"/>
              <a:t> </a:t>
            </a:r>
            <a:r>
              <a:rPr dirty="0"/>
              <a:t>T60,</a:t>
            </a:r>
            <a:r>
              <a:rPr dirty="0" spc="-30"/>
              <a:t> </a:t>
            </a:r>
            <a:r>
              <a:rPr dirty="0"/>
              <a:t>T30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40"/>
              <a:t> </a:t>
            </a:r>
            <a:r>
              <a:rPr dirty="0"/>
              <a:t>T10</a:t>
            </a:r>
            <a:r>
              <a:rPr dirty="0" spc="-40"/>
              <a:t> </a:t>
            </a:r>
            <a:r>
              <a:rPr dirty="0"/>
              <a:t>(verifican capacidad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resistir</a:t>
            </a:r>
            <a:r>
              <a:rPr dirty="0" spc="-25"/>
              <a:t> Uc)</a:t>
            </a:r>
          </a:p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/>
              <a:t>Fallas</a:t>
            </a:r>
            <a:r>
              <a:rPr dirty="0" spc="-40"/>
              <a:t> </a:t>
            </a:r>
            <a:r>
              <a:rPr dirty="0"/>
              <a:t>Cercanas</a:t>
            </a:r>
            <a:r>
              <a:rPr dirty="0" spc="-30"/>
              <a:t> </a:t>
            </a:r>
            <a:r>
              <a:rPr dirty="0"/>
              <a:t>sobre</a:t>
            </a:r>
            <a:r>
              <a:rPr dirty="0" spc="-25"/>
              <a:t> </a:t>
            </a:r>
            <a:r>
              <a:rPr dirty="0"/>
              <a:t>Líneas</a:t>
            </a:r>
            <a:r>
              <a:rPr dirty="0" spc="-30"/>
              <a:t> </a:t>
            </a:r>
            <a:r>
              <a:rPr dirty="0"/>
              <a:t>(SLF):</a:t>
            </a:r>
            <a:r>
              <a:rPr dirty="0" spc="-60"/>
              <a:t> </a:t>
            </a:r>
            <a:r>
              <a:rPr dirty="0"/>
              <a:t>Ensayos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L100</a:t>
            </a:r>
            <a:r>
              <a:rPr dirty="0" spc="-60"/>
              <a:t> </a:t>
            </a:r>
            <a:r>
              <a:rPr dirty="0"/>
              <a:t>(verifican</a:t>
            </a:r>
            <a:r>
              <a:rPr dirty="0" spc="-10"/>
              <a:t> </a:t>
            </a:r>
            <a:r>
              <a:rPr dirty="0"/>
              <a:t>capacidad</a:t>
            </a:r>
            <a:r>
              <a:rPr dirty="0" spc="-45"/>
              <a:t> </a:t>
            </a:r>
            <a:r>
              <a:rPr dirty="0"/>
              <a:t>resistir</a:t>
            </a:r>
            <a:r>
              <a:rPr dirty="0" spc="-20"/>
              <a:t> </a:t>
            </a:r>
            <a:r>
              <a:rPr dirty="0" spc="-10"/>
              <a:t>RRRV)</a:t>
            </a: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/>
              <a:t>Fallas</a:t>
            </a:r>
            <a:r>
              <a:rPr dirty="0" spc="-25"/>
              <a:t> </a:t>
            </a:r>
            <a:r>
              <a:rPr dirty="0"/>
              <a:t>Cercanas</a:t>
            </a:r>
            <a:r>
              <a:rPr dirty="0" spc="-20"/>
              <a:t> </a:t>
            </a:r>
            <a:r>
              <a:rPr dirty="0"/>
              <a:t>sobre</a:t>
            </a:r>
            <a:r>
              <a:rPr dirty="0" spc="-10"/>
              <a:t> </a:t>
            </a:r>
            <a:r>
              <a:rPr dirty="0"/>
              <a:t>Líneas</a:t>
            </a:r>
            <a:r>
              <a:rPr dirty="0" spc="-20"/>
              <a:t> </a:t>
            </a:r>
            <a:r>
              <a:rPr dirty="0"/>
              <a:t>(SLF):</a:t>
            </a:r>
            <a:r>
              <a:rPr dirty="0" spc="-45"/>
              <a:t> </a:t>
            </a:r>
            <a:r>
              <a:rPr dirty="0"/>
              <a:t>Ensayos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TRV:</a:t>
            </a:r>
            <a:r>
              <a:rPr dirty="0" spc="-20"/>
              <a:t> </a:t>
            </a:r>
            <a:r>
              <a:rPr dirty="0"/>
              <a:t>L90,</a:t>
            </a:r>
            <a:r>
              <a:rPr dirty="0" spc="-35"/>
              <a:t> </a:t>
            </a:r>
            <a:r>
              <a:rPr dirty="0"/>
              <a:t>L75</a:t>
            </a:r>
            <a:r>
              <a:rPr dirty="0" spc="-40"/>
              <a:t> </a:t>
            </a:r>
            <a:r>
              <a:rPr dirty="0"/>
              <a:t>y</a:t>
            </a:r>
            <a:r>
              <a:rPr dirty="0" spc="-30"/>
              <a:t> </a:t>
            </a:r>
            <a:r>
              <a:rPr dirty="0"/>
              <a:t>L60</a:t>
            </a:r>
            <a:r>
              <a:rPr dirty="0" spc="-45"/>
              <a:t> </a:t>
            </a:r>
            <a:r>
              <a:rPr dirty="0"/>
              <a:t>(…</a:t>
            </a:r>
            <a:r>
              <a:rPr dirty="0" spc="-25"/>
              <a:t> </a:t>
            </a:r>
            <a:r>
              <a:rPr dirty="0" spc="-10"/>
              <a:t>RRRV)</a:t>
            </a: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/>
              <a:t>Fallas</a:t>
            </a:r>
            <a:r>
              <a:rPr dirty="0" spc="-30"/>
              <a:t> </a:t>
            </a:r>
            <a:r>
              <a:rPr dirty="0"/>
              <a:t>Lejanas</a:t>
            </a:r>
            <a:r>
              <a:rPr dirty="0" spc="-35"/>
              <a:t> </a:t>
            </a:r>
            <a:r>
              <a:rPr dirty="0"/>
              <a:t>sobre</a:t>
            </a:r>
            <a:r>
              <a:rPr dirty="0" spc="-10"/>
              <a:t> </a:t>
            </a:r>
            <a:r>
              <a:rPr dirty="0"/>
              <a:t>Líneas</a:t>
            </a:r>
            <a:r>
              <a:rPr dirty="0" spc="-20"/>
              <a:t> </a:t>
            </a:r>
            <a:r>
              <a:rPr dirty="0"/>
              <a:t>(LLF):</a:t>
            </a:r>
            <a:r>
              <a:rPr dirty="0" spc="-45"/>
              <a:t> </a:t>
            </a:r>
            <a:r>
              <a:rPr dirty="0"/>
              <a:t>Ensayos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TRV:</a:t>
            </a:r>
            <a:r>
              <a:rPr dirty="0" spc="-20"/>
              <a:t> </a:t>
            </a:r>
            <a:r>
              <a:rPr dirty="0"/>
              <a:t>L30</a:t>
            </a:r>
            <a:r>
              <a:rPr dirty="0" spc="-45"/>
              <a:t> </a:t>
            </a:r>
            <a:r>
              <a:rPr dirty="0"/>
              <a:t>y</a:t>
            </a:r>
            <a:r>
              <a:rPr dirty="0" spc="-30"/>
              <a:t> </a:t>
            </a:r>
            <a:r>
              <a:rPr dirty="0"/>
              <a:t>L10</a:t>
            </a:r>
            <a:r>
              <a:rPr dirty="0" spc="-45"/>
              <a:t> </a:t>
            </a:r>
            <a:r>
              <a:rPr dirty="0"/>
              <a:t>(….</a:t>
            </a:r>
            <a:r>
              <a:rPr dirty="0" spc="-20"/>
              <a:t> </a:t>
            </a:r>
            <a:r>
              <a:rPr dirty="0" spc="-25"/>
              <a:t>Uc)</a:t>
            </a:r>
          </a:p>
          <a:p>
            <a:pPr>
              <a:lnSpc>
                <a:spcPct val="100000"/>
              </a:lnSpc>
              <a:spcBef>
                <a:spcPts val="1470"/>
              </a:spcBef>
            </a:pPr>
          </a:p>
          <a:p>
            <a:pPr marL="12700" marR="5080">
              <a:lnSpc>
                <a:spcPts val="2160"/>
              </a:lnSpc>
            </a:pPr>
            <a:r>
              <a:rPr dirty="0"/>
              <a:t>Las</a:t>
            </a:r>
            <a:r>
              <a:rPr dirty="0" spc="50"/>
              <a:t> </a:t>
            </a:r>
            <a:r>
              <a:rPr dirty="0"/>
              <a:t>Uc</a:t>
            </a:r>
            <a:r>
              <a:rPr dirty="0" spc="35"/>
              <a:t> </a:t>
            </a:r>
            <a:r>
              <a:rPr dirty="0"/>
              <a:t>más</a:t>
            </a:r>
            <a:r>
              <a:rPr dirty="0" spc="55"/>
              <a:t> </a:t>
            </a:r>
            <a:r>
              <a:rPr dirty="0"/>
              <a:t>elevadas</a:t>
            </a:r>
            <a:r>
              <a:rPr dirty="0" spc="50"/>
              <a:t> </a:t>
            </a:r>
            <a:r>
              <a:rPr dirty="0"/>
              <a:t>están</a:t>
            </a:r>
            <a:r>
              <a:rPr dirty="0" spc="40"/>
              <a:t> </a:t>
            </a:r>
            <a:r>
              <a:rPr dirty="0"/>
              <a:t>asociadas</a:t>
            </a:r>
            <a:r>
              <a:rPr dirty="0" spc="55"/>
              <a:t> </a:t>
            </a:r>
            <a:r>
              <a:rPr dirty="0"/>
              <a:t>con</a:t>
            </a:r>
            <a:r>
              <a:rPr dirty="0" spc="50"/>
              <a:t> </a:t>
            </a:r>
            <a:r>
              <a:rPr dirty="0"/>
              <a:t>la</a:t>
            </a:r>
            <a:r>
              <a:rPr dirty="0" spc="50"/>
              <a:t> </a:t>
            </a:r>
            <a:r>
              <a:rPr dirty="0"/>
              <a:t>interrupción</a:t>
            </a:r>
            <a:r>
              <a:rPr dirty="0" spc="55"/>
              <a:t> </a:t>
            </a:r>
            <a:r>
              <a:rPr dirty="0"/>
              <a:t>de</a:t>
            </a:r>
            <a:r>
              <a:rPr dirty="0" spc="45"/>
              <a:t> </a:t>
            </a:r>
            <a:r>
              <a:rPr dirty="0"/>
              <a:t>corrientes</a:t>
            </a:r>
            <a:r>
              <a:rPr dirty="0" spc="40"/>
              <a:t> </a:t>
            </a:r>
            <a:r>
              <a:rPr dirty="0"/>
              <a:t>alimentadas</a:t>
            </a:r>
            <a:r>
              <a:rPr dirty="0" spc="50"/>
              <a:t> </a:t>
            </a:r>
            <a:r>
              <a:rPr dirty="0"/>
              <a:t>o</a:t>
            </a:r>
            <a:r>
              <a:rPr dirty="0" spc="40"/>
              <a:t> </a:t>
            </a:r>
            <a:r>
              <a:rPr dirty="0"/>
              <a:t>limitadas</a:t>
            </a:r>
            <a:r>
              <a:rPr dirty="0" spc="50"/>
              <a:t> </a:t>
            </a:r>
            <a:r>
              <a:rPr dirty="0" spc="-25"/>
              <a:t>por </a:t>
            </a:r>
            <a:r>
              <a:rPr dirty="0"/>
              <a:t>transformador</a:t>
            </a:r>
            <a:r>
              <a:rPr dirty="0" spc="-50"/>
              <a:t> </a:t>
            </a:r>
            <a:r>
              <a:rPr dirty="0"/>
              <a:t>(TF),</a:t>
            </a:r>
            <a:r>
              <a:rPr dirty="0" spc="-30"/>
              <a:t> </a:t>
            </a:r>
            <a:r>
              <a:rPr dirty="0"/>
              <a:t>las</a:t>
            </a:r>
            <a:r>
              <a:rPr dirty="0" spc="-25"/>
              <a:t> </a:t>
            </a:r>
            <a:r>
              <a:rPr dirty="0"/>
              <a:t>LLF</a:t>
            </a:r>
            <a:r>
              <a:rPr dirty="0" spc="-5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/>
              <a:t>apertura</a:t>
            </a:r>
            <a:r>
              <a:rPr dirty="0" spc="-30"/>
              <a:t> </a:t>
            </a:r>
            <a:r>
              <a:rPr dirty="0"/>
              <a:t>con</a:t>
            </a:r>
            <a:r>
              <a:rPr dirty="0" spc="-25"/>
              <a:t> </a:t>
            </a:r>
            <a:r>
              <a:rPr dirty="0"/>
              <a:t>tensiones</a:t>
            </a:r>
            <a:r>
              <a:rPr dirty="0" spc="-15"/>
              <a:t> </a:t>
            </a:r>
            <a:r>
              <a:rPr dirty="0"/>
              <a:t>terminales</a:t>
            </a:r>
            <a:r>
              <a:rPr dirty="0" spc="-15"/>
              <a:t> </a:t>
            </a:r>
            <a:r>
              <a:rPr dirty="0"/>
              <a:t>fuera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fase.</a:t>
            </a: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/>
              <a:t>Los</a:t>
            </a:r>
            <a:r>
              <a:rPr dirty="0" spc="-40"/>
              <a:t> </a:t>
            </a:r>
            <a:r>
              <a:rPr dirty="0"/>
              <a:t>RRRV</a:t>
            </a:r>
            <a:r>
              <a:rPr dirty="0" spc="-45"/>
              <a:t> </a:t>
            </a:r>
            <a:r>
              <a:rPr dirty="0"/>
              <a:t>más</a:t>
            </a:r>
            <a:r>
              <a:rPr dirty="0" spc="-55"/>
              <a:t> </a:t>
            </a:r>
            <a:r>
              <a:rPr dirty="0"/>
              <a:t>elevados</a:t>
            </a:r>
            <a:r>
              <a:rPr dirty="0" spc="-15"/>
              <a:t> </a:t>
            </a:r>
            <a:r>
              <a:rPr dirty="0"/>
              <a:t>están</a:t>
            </a:r>
            <a:r>
              <a:rPr dirty="0" spc="-40"/>
              <a:t> </a:t>
            </a:r>
            <a:r>
              <a:rPr dirty="0"/>
              <a:t>asociadas</a:t>
            </a:r>
            <a:r>
              <a:rPr dirty="0" spc="-55"/>
              <a:t> </a:t>
            </a:r>
            <a:r>
              <a:rPr dirty="0"/>
              <a:t>con</a:t>
            </a:r>
            <a:r>
              <a:rPr dirty="0" spc="-35"/>
              <a:t> </a:t>
            </a:r>
            <a:r>
              <a:rPr dirty="0"/>
              <a:t>la</a:t>
            </a:r>
            <a:r>
              <a:rPr dirty="0" spc="-45"/>
              <a:t> </a:t>
            </a:r>
            <a:r>
              <a:rPr dirty="0"/>
              <a:t>interrupción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corrientes</a:t>
            </a:r>
            <a:r>
              <a:rPr dirty="0" spc="-20"/>
              <a:t> </a:t>
            </a:r>
            <a:r>
              <a:rPr dirty="0"/>
              <a:t>alimentadas</a:t>
            </a:r>
            <a:r>
              <a:rPr dirty="0" spc="-45"/>
              <a:t> </a:t>
            </a:r>
            <a:r>
              <a:rPr dirty="0" spc="-50"/>
              <a:t>o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/>
              <a:t>limitadas</a:t>
            </a:r>
            <a:r>
              <a:rPr dirty="0" spc="-35"/>
              <a:t> </a:t>
            </a:r>
            <a:r>
              <a:rPr dirty="0"/>
              <a:t>por</a:t>
            </a:r>
            <a:r>
              <a:rPr dirty="0" spc="-25"/>
              <a:t> </a:t>
            </a:r>
            <a:r>
              <a:rPr dirty="0"/>
              <a:t>transformador</a:t>
            </a:r>
            <a:r>
              <a:rPr dirty="0" spc="-50"/>
              <a:t> </a:t>
            </a:r>
            <a:r>
              <a:rPr dirty="0"/>
              <a:t>(TF),</a:t>
            </a:r>
            <a:r>
              <a:rPr dirty="0" spc="-20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/>
              <a:t>interrupción de</a:t>
            </a:r>
            <a:r>
              <a:rPr dirty="0" spc="-30"/>
              <a:t> </a:t>
            </a:r>
            <a:r>
              <a:rPr dirty="0"/>
              <a:t>SLF</a:t>
            </a:r>
            <a:r>
              <a:rPr dirty="0" spc="-35"/>
              <a:t> </a:t>
            </a:r>
            <a:r>
              <a:rPr dirty="0"/>
              <a:t>o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20"/>
              <a:t> </a:t>
            </a:r>
            <a:r>
              <a:rPr dirty="0" spc="-10"/>
              <a:t>ITRV.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5374"/>
            <a:ext cx="1363980" cy="11347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Ebrima"/>
                <a:cs typeface="Ebrima"/>
              </a:rPr>
              <a:t>Normas: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IEC</a:t>
            </a:r>
            <a:r>
              <a:rPr dirty="0" sz="2000" spc="-10">
                <a:latin typeface="Ebrima"/>
                <a:cs typeface="Ebrima"/>
              </a:rPr>
              <a:t> 62271</a:t>
            </a:r>
            <a:endParaRPr sz="2000">
              <a:latin typeface="Ebrima"/>
              <a:cs typeface="Ebri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2799714"/>
            <a:ext cx="1149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7240" y="2785872"/>
            <a:ext cx="1821180" cy="3384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66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0"/>
              </a:spcBef>
            </a:pPr>
            <a:r>
              <a:rPr dirty="0" sz="2000">
                <a:latin typeface="Ebrima"/>
                <a:cs typeface="Ebrima"/>
              </a:rPr>
              <a:t>IEEE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/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ANSI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C37</a:t>
            </a:r>
            <a:endParaRPr sz="2000">
              <a:latin typeface="Ebrima"/>
              <a:cs typeface="Ebrim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9795" y="2103120"/>
            <a:ext cx="3866387" cy="307695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1443" y="1728216"/>
            <a:ext cx="4846320" cy="35295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3850"/>
            <a:ext cx="11154410" cy="248793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just" marL="12700" marR="5080">
              <a:lnSpc>
                <a:spcPct val="90300"/>
              </a:lnSpc>
              <a:spcBef>
                <a:spcPts val="335"/>
              </a:spcBef>
            </a:pPr>
            <a:r>
              <a:rPr dirty="0" sz="2000" b="1">
                <a:latin typeface="Ebrima"/>
                <a:cs typeface="Ebrima"/>
              </a:rPr>
              <a:t>IEEE</a:t>
            </a:r>
            <a:r>
              <a:rPr dirty="0" sz="2000" spc="33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/</a:t>
            </a:r>
            <a:r>
              <a:rPr dirty="0" sz="2000" spc="32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ANSI</a:t>
            </a:r>
            <a:r>
              <a:rPr dirty="0" sz="2000" spc="315" b="1">
                <a:latin typeface="Ebrima"/>
                <a:cs typeface="Ebrima"/>
              </a:rPr>
              <a:t> </a:t>
            </a:r>
            <a:r>
              <a:rPr dirty="0" sz="2000" b="1">
                <a:latin typeface="Ebrima"/>
                <a:cs typeface="Ebrima"/>
              </a:rPr>
              <a:t>Std.</a:t>
            </a:r>
            <a:r>
              <a:rPr dirty="0" sz="2000" spc="320" b="1">
                <a:latin typeface="Ebrima"/>
                <a:cs typeface="Ebrima"/>
              </a:rPr>
              <a:t> </a:t>
            </a:r>
            <a:r>
              <a:rPr dirty="0" sz="2000" spc="-10" b="1">
                <a:latin typeface="Ebrima"/>
                <a:cs typeface="Ebrima"/>
              </a:rPr>
              <a:t>C37.06-</a:t>
            </a:r>
            <a:r>
              <a:rPr dirty="0" sz="2000" b="1">
                <a:latin typeface="Ebrima"/>
                <a:cs typeface="Ebrima"/>
              </a:rPr>
              <a:t>2009:</a:t>
            </a:r>
            <a:r>
              <a:rPr dirty="0" sz="2000" spc="320" b="1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3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esta</a:t>
            </a:r>
            <a:r>
              <a:rPr dirty="0" sz="2000" spc="3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Norma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</a:t>
            </a:r>
            <a:r>
              <a:rPr dirty="0" sz="2000" spc="3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posible</a:t>
            </a:r>
            <a:r>
              <a:rPr dirty="0" sz="2000" spc="3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obtener,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entre</a:t>
            </a:r>
            <a:r>
              <a:rPr dirty="0" sz="2000" spc="3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otra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información,</a:t>
            </a:r>
            <a:r>
              <a:rPr dirty="0" sz="2000" spc="33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los </a:t>
            </a:r>
            <a:r>
              <a:rPr dirty="0" sz="2000">
                <a:latin typeface="Ebrima"/>
                <a:cs typeface="Ebrima"/>
              </a:rPr>
              <a:t>valores</a:t>
            </a:r>
            <a:r>
              <a:rPr dirty="0" sz="2000" spc="4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necesarios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para</a:t>
            </a:r>
            <a:r>
              <a:rPr dirty="0" sz="2000" spc="4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construir</a:t>
            </a:r>
            <a:r>
              <a:rPr dirty="0" sz="2000" spc="4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envolventes</a:t>
            </a:r>
            <a:r>
              <a:rPr dirty="0" sz="2000" spc="4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</a:t>
            </a:r>
            <a:r>
              <a:rPr dirty="0" sz="2000" spc="4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los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TRV</a:t>
            </a:r>
            <a:r>
              <a:rPr dirty="0" sz="2000" spc="4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4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deben</a:t>
            </a:r>
            <a:r>
              <a:rPr dirty="0" sz="2000" spc="4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ser</a:t>
            </a:r>
            <a:r>
              <a:rPr dirty="0" sz="2000" spc="43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resistidos</a:t>
            </a:r>
            <a:r>
              <a:rPr dirty="0" sz="2000" spc="4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por</a:t>
            </a:r>
            <a:r>
              <a:rPr dirty="0" sz="2000" spc="409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los </a:t>
            </a:r>
            <a:r>
              <a:rPr dirty="0" sz="2000">
                <a:latin typeface="Ebrima"/>
                <a:cs typeface="Ebrima"/>
              </a:rPr>
              <a:t>interruptores.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5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Norma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asume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las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Fallas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Terminales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serán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Trifásicas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4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Contacto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Tierra.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2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Ebrima"/>
                <a:cs typeface="Ebrima"/>
              </a:rPr>
              <a:t>UR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&lt;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100</a:t>
            </a:r>
            <a:r>
              <a:rPr dirty="0" sz="2000" spc="-4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kV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neutro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no-</a:t>
            </a:r>
            <a:r>
              <a:rPr dirty="0" sz="2000">
                <a:latin typeface="Ebrima"/>
                <a:cs typeface="Ebrima"/>
              </a:rPr>
              <a:t>efectivamente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tierra (kpp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=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1,5):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Tabla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6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Clase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S2.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T100,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terminal,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SLF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Out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of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Phase,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Dos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Parámetros</a:t>
            </a:r>
            <a:endParaRPr sz="20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Tabla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7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Clase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S2.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T100,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T60,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T30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y</a:t>
            </a:r>
            <a:r>
              <a:rPr dirty="0" sz="2000" spc="-3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T10;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</a:t>
            </a:r>
            <a:r>
              <a:rPr dirty="0" sz="2000" spc="-2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Terminal, Dos</a:t>
            </a:r>
            <a:r>
              <a:rPr dirty="0" sz="2000" spc="-30">
                <a:latin typeface="Ebrima"/>
                <a:cs typeface="Ebrima"/>
              </a:rPr>
              <a:t> </a:t>
            </a:r>
            <a:r>
              <a:rPr dirty="0" sz="2000" spc="-10">
                <a:latin typeface="Ebrima"/>
                <a:cs typeface="Ebrima"/>
              </a:rPr>
              <a:t>Parámetros</a:t>
            </a:r>
            <a:endParaRPr sz="20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95374"/>
            <a:ext cx="11153140" cy="334517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dirty="0" sz="2000">
                <a:latin typeface="Ebrima"/>
                <a:cs typeface="Ebrima"/>
              </a:rPr>
              <a:t>UR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≥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100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kV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asume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el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Sistema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esta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114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su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neutro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efectivamente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a</a:t>
            </a:r>
            <a:r>
              <a:rPr dirty="0" sz="2000" spc="9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tierra</a:t>
            </a:r>
            <a:r>
              <a:rPr dirty="0" sz="2000" spc="1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(kpp</a:t>
            </a:r>
            <a:r>
              <a:rPr dirty="0" sz="2000" spc="10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=</a:t>
            </a:r>
            <a:r>
              <a:rPr dirty="0" sz="2000" spc="10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1,3),</a:t>
            </a:r>
            <a:r>
              <a:rPr dirty="0" sz="2000" spc="90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pero</a:t>
            </a:r>
            <a:endParaRPr sz="2000">
              <a:latin typeface="Ebrima"/>
              <a:cs typeface="Ebrima"/>
            </a:endParaRPr>
          </a:p>
          <a:p>
            <a:pPr marL="12700">
              <a:lnSpc>
                <a:spcPts val="2280"/>
              </a:lnSpc>
            </a:pPr>
            <a:r>
              <a:rPr dirty="0" sz="2000">
                <a:latin typeface="Ebrima"/>
                <a:cs typeface="Ebrima"/>
              </a:rPr>
              <a:t>que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la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falla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puede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ser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sin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contacto</a:t>
            </a:r>
            <a:r>
              <a:rPr dirty="0" sz="2000" spc="-5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con</a:t>
            </a:r>
            <a:r>
              <a:rPr dirty="0" sz="2000" spc="-5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tierra</a:t>
            </a:r>
            <a:r>
              <a:rPr dirty="0" sz="2000" spc="-1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(kpp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>
                <a:latin typeface="Ebrima"/>
                <a:cs typeface="Ebrima"/>
              </a:rPr>
              <a:t>=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20">
                <a:latin typeface="Ebrima"/>
                <a:cs typeface="Ebrima"/>
              </a:rPr>
              <a:t>1,5)</a:t>
            </a:r>
            <a:endParaRPr sz="20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2000">
              <a:latin typeface="Ebrima"/>
              <a:cs typeface="Ebrima"/>
            </a:endParaRPr>
          </a:p>
          <a:p>
            <a:pPr marL="311150" indent="-298450">
              <a:lnSpc>
                <a:spcPct val="100000"/>
              </a:lnSpc>
              <a:buFont typeface="Arial MT"/>
              <a:buChar char="•"/>
              <a:tabLst>
                <a:tab pos="311150" algn="l"/>
              </a:tabLst>
            </a:pPr>
            <a:r>
              <a:rPr dirty="0" sz="2000">
                <a:latin typeface="Ebrima"/>
                <a:cs typeface="Ebrima"/>
              </a:rPr>
              <a:t>Kpp=</a:t>
            </a:r>
            <a:r>
              <a:rPr dirty="0" sz="2000" spc="-20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1,3</a:t>
            </a:r>
            <a:endParaRPr sz="2000">
              <a:latin typeface="Ebrima"/>
              <a:cs typeface="Ebrima"/>
            </a:endParaRPr>
          </a:p>
          <a:p>
            <a:pPr lvl="1" marL="698500" indent="-2286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1600">
                <a:latin typeface="Ebrima"/>
                <a:cs typeface="Ebrima"/>
              </a:rPr>
              <a:t>Tabla</a:t>
            </a:r>
            <a:r>
              <a:rPr dirty="0" sz="1600" spc="-4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10.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T100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Falla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terminal,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SLF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Out</a:t>
            </a:r>
            <a:r>
              <a:rPr dirty="0" sz="1600" spc="-1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of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Phase,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Cuatro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 spc="-10">
                <a:latin typeface="Ebrima"/>
                <a:cs typeface="Ebrima"/>
              </a:rPr>
              <a:t>Parámetros</a:t>
            </a:r>
            <a:endParaRPr sz="1600">
              <a:latin typeface="Ebrima"/>
              <a:cs typeface="Ebrima"/>
            </a:endParaRPr>
          </a:p>
          <a:p>
            <a:pPr lvl="1" marL="698500" indent="-228600">
              <a:lnSpc>
                <a:spcPct val="100000"/>
              </a:lnSpc>
              <a:spcBef>
                <a:spcPts val="310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1600">
                <a:latin typeface="Ebrima"/>
                <a:cs typeface="Ebrima"/>
              </a:rPr>
              <a:t>Tabla</a:t>
            </a:r>
            <a:r>
              <a:rPr dirty="0" sz="1600" spc="-4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12.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T100,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T60,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T30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T10;</a:t>
            </a:r>
            <a:r>
              <a:rPr dirty="0" sz="1600" spc="-4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Falla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Terminal,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Cuatro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Dos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 spc="-10">
                <a:latin typeface="Ebrima"/>
                <a:cs typeface="Ebrima"/>
              </a:rPr>
              <a:t>Parámetros</a:t>
            </a:r>
            <a:endParaRPr sz="1600">
              <a:latin typeface="Ebrima"/>
              <a:cs typeface="Ebrima"/>
            </a:endParaRPr>
          </a:p>
          <a:p>
            <a:pPr lvl="1">
              <a:lnSpc>
                <a:spcPct val="100000"/>
              </a:lnSpc>
              <a:spcBef>
                <a:spcPts val="1739"/>
              </a:spcBef>
              <a:buFont typeface="Arial MT"/>
              <a:buChar char="•"/>
            </a:pPr>
            <a:endParaRPr sz="1600">
              <a:latin typeface="Ebrima"/>
              <a:cs typeface="Ebrima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2000">
                <a:latin typeface="Ebrima"/>
                <a:cs typeface="Ebrima"/>
              </a:rPr>
              <a:t>Kpp =</a:t>
            </a:r>
            <a:r>
              <a:rPr dirty="0" sz="2000" spc="-15">
                <a:latin typeface="Ebrima"/>
                <a:cs typeface="Ebrima"/>
              </a:rPr>
              <a:t> </a:t>
            </a:r>
            <a:r>
              <a:rPr dirty="0" sz="2000" spc="-25">
                <a:latin typeface="Ebrima"/>
                <a:cs typeface="Ebrima"/>
              </a:rPr>
              <a:t>1,5</a:t>
            </a:r>
            <a:endParaRPr sz="2000">
              <a:latin typeface="Ebrima"/>
              <a:cs typeface="Ebrima"/>
            </a:endParaRPr>
          </a:p>
          <a:p>
            <a:pPr lvl="1" marL="698500" indent="-2286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1600">
                <a:latin typeface="Ebrima"/>
                <a:cs typeface="Ebrima"/>
              </a:rPr>
              <a:t>Tabla</a:t>
            </a:r>
            <a:r>
              <a:rPr dirty="0" sz="1600" spc="-4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11.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T100,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Falla</a:t>
            </a:r>
            <a:r>
              <a:rPr dirty="0" sz="1600" spc="-1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terminal,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SLF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Out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of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Phase,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Cuatro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 spc="-10">
                <a:latin typeface="Ebrima"/>
                <a:cs typeface="Ebrima"/>
              </a:rPr>
              <a:t>Parámetros</a:t>
            </a:r>
            <a:endParaRPr sz="1600">
              <a:latin typeface="Ebrima"/>
              <a:cs typeface="Ebrima"/>
            </a:endParaRPr>
          </a:p>
          <a:p>
            <a:pPr lvl="1" marL="698500" indent="-228600">
              <a:lnSpc>
                <a:spcPct val="100000"/>
              </a:lnSpc>
              <a:spcBef>
                <a:spcPts val="310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1600">
                <a:latin typeface="Ebrima"/>
                <a:cs typeface="Ebrima"/>
              </a:rPr>
              <a:t>Tabla</a:t>
            </a:r>
            <a:r>
              <a:rPr dirty="0" sz="1600" spc="-4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13.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T100,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T60,</a:t>
            </a:r>
            <a:r>
              <a:rPr dirty="0" sz="1600" spc="-2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T30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T10,</a:t>
            </a:r>
            <a:r>
              <a:rPr dirty="0" sz="1600" spc="-35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Cuatro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y</a:t>
            </a:r>
            <a:r>
              <a:rPr dirty="0" sz="1600" spc="-30">
                <a:latin typeface="Ebrima"/>
                <a:cs typeface="Ebrima"/>
              </a:rPr>
              <a:t> </a:t>
            </a:r>
            <a:r>
              <a:rPr dirty="0" sz="1600">
                <a:latin typeface="Ebrima"/>
                <a:cs typeface="Ebrima"/>
              </a:rPr>
              <a:t>Dos</a:t>
            </a:r>
            <a:r>
              <a:rPr dirty="0" sz="1600" spc="-20">
                <a:latin typeface="Ebrima"/>
                <a:cs typeface="Ebrima"/>
              </a:rPr>
              <a:t> </a:t>
            </a:r>
            <a:r>
              <a:rPr dirty="0" sz="1600" spc="-10">
                <a:latin typeface="Ebrima"/>
                <a:cs typeface="Ebrima"/>
              </a:rPr>
              <a:t>Parámetros</a:t>
            </a:r>
            <a:endParaRPr sz="16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51203" y="1415796"/>
            <a:ext cx="9753600" cy="4026535"/>
            <a:chOff x="1251203" y="1415796"/>
            <a:chExt cx="9753600" cy="402653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1203" y="1415796"/>
              <a:ext cx="9753600" cy="402640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670553" y="1482090"/>
              <a:ext cx="6407150" cy="1132840"/>
            </a:xfrm>
            <a:custGeom>
              <a:avLst/>
              <a:gdLst/>
              <a:ahLst/>
              <a:cxnLst/>
              <a:rect l="l" t="t" r="r" b="b"/>
              <a:pathLst>
                <a:path w="6407150" h="1132839">
                  <a:moveTo>
                    <a:pt x="0" y="760476"/>
                  </a:moveTo>
                  <a:lnTo>
                    <a:pt x="1278636" y="760476"/>
                  </a:lnTo>
                  <a:lnTo>
                    <a:pt x="1278636" y="513588"/>
                  </a:lnTo>
                  <a:lnTo>
                    <a:pt x="0" y="513588"/>
                  </a:lnTo>
                  <a:lnTo>
                    <a:pt x="0" y="760476"/>
                  </a:lnTo>
                  <a:close/>
                </a:path>
                <a:path w="6407150" h="1132839">
                  <a:moveTo>
                    <a:pt x="1528572" y="762000"/>
                  </a:moveTo>
                  <a:lnTo>
                    <a:pt x="2252472" y="762000"/>
                  </a:lnTo>
                  <a:lnTo>
                    <a:pt x="2252472" y="548639"/>
                  </a:lnTo>
                  <a:lnTo>
                    <a:pt x="1528572" y="548639"/>
                  </a:lnTo>
                  <a:lnTo>
                    <a:pt x="1528572" y="762000"/>
                  </a:lnTo>
                  <a:close/>
                </a:path>
                <a:path w="6407150" h="1132839">
                  <a:moveTo>
                    <a:pt x="3461004" y="766572"/>
                  </a:moveTo>
                  <a:lnTo>
                    <a:pt x="4907280" y="766572"/>
                  </a:lnTo>
                  <a:lnTo>
                    <a:pt x="4907280" y="537972"/>
                  </a:lnTo>
                  <a:lnTo>
                    <a:pt x="3461004" y="537972"/>
                  </a:lnTo>
                  <a:lnTo>
                    <a:pt x="3461004" y="766572"/>
                  </a:lnTo>
                  <a:close/>
                </a:path>
                <a:path w="6407150" h="1132839">
                  <a:moveTo>
                    <a:pt x="3765804" y="949451"/>
                  </a:moveTo>
                  <a:lnTo>
                    <a:pt x="5769863" y="949451"/>
                  </a:lnTo>
                  <a:lnTo>
                    <a:pt x="5769863" y="737615"/>
                  </a:lnTo>
                  <a:lnTo>
                    <a:pt x="3765804" y="737615"/>
                  </a:lnTo>
                  <a:lnTo>
                    <a:pt x="3765804" y="949451"/>
                  </a:lnTo>
                  <a:close/>
                </a:path>
                <a:path w="6407150" h="1132839">
                  <a:moveTo>
                    <a:pt x="4538472" y="1132332"/>
                  </a:moveTo>
                  <a:lnTo>
                    <a:pt x="6406896" y="1132332"/>
                  </a:lnTo>
                  <a:lnTo>
                    <a:pt x="6406896" y="920496"/>
                  </a:lnTo>
                  <a:lnTo>
                    <a:pt x="4538472" y="920496"/>
                  </a:lnTo>
                  <a:lnTo>
                    <a:pt x="4538472" y="1132332"/>
                  </a:lnTo>
                  <a:close/>
                </a:path>
                <a:path w="6407150" h="1132839">
                  <a:moveTo>
                    <a:pt x="3418331" y="213360"/>
                  </a:moveTo>
                  <a:lnTo>
                    <a:pt x="4997196" y="213360"/>
                  </a:lnTo>
                  <a:lnTo>
                    <a:pt x="4997196" y="0"/>
                  </a:lnTo>
                  <a:lnTo>
                    <a:pt x="3418331" y="0"/>
                  </a:lnTo>
                  <a:lnTo>
                    <a:pt x="3418331" y="213360"/>
                  </a:lnTo>
                  <a:close/>
                </a:path>
              </a:pathLst>
            </a:custGeom>
            <a:ln w="19812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89660" y="1760220"/>
            <a:ext cx="10011410" cy="3339465"/>
            <a:chOff x="1089660" y="1760220"/>
            <a:chExt cx="10011410" cy="333946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9660" y="1824228"/>
              <a:ext cx="10011156" cy="32750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211830" y="1770126"/>
              <a:ext cx="7242175" cy="460375"/>
            </a:xfrm>
            <a:custGeom>
              <a:avLst/>
              <a:gdLst/>
              <a:ahLst/>
              <a:cxnLst/>
              <a:rect l="l" t="t" r="r" b="b"/>
              <a:pathLst>
                <a:path w="7242175" h="460375">
                  <a:moveTo>
                    <a:pt x="3028187" y="246887"/>
                  </a:moveTo>
                  <a:lnTo>
                    <a:pt x="4413504" y="246887"/>
                  </a:lnTo>
                  <a:lnTo>
                    <a:pt x="4413504" y="0"/>
                  </a:lnTo>
                  <a:lnTo>
                    <a:pt x="3028187" y="0"/>
                  </a:lnTo>
                  <a:lnTo>
                    <a:pt x="3028187" y="246887"/>
                  </a:lnTo>
                  <a:close/>
                </a:path>
                <a:path w="7242175" h="460375">
                  <a:moveTo>
                    <a:pt x="0" y="460248"/>
                  </a:moveTo>
                  <a:lnTo>
                    <a:pt x="2142744" y="460248"/>
                  </a:lnTo>
                  <a:lnTo>
                    <a:pt x="2142744" y="178308"/>
                  </a:lnTo>
                  <a:lnTo>
                    <a:pt x="0" y="178308"/>
                  </a:lnTo>
                  <a:lnTo>
                    <a:pt x="0" y="460248"/>
                  </a:lnTo>
                  <a:close/>
                </a:path>
                <a:path w="7242175" h="460375">
                  <a:moveTo>
                    <a:pt x="5858256" y="431291"/>
                  </a:moveTo>
                  <a:lnTo>
                    <a:pt x="7242048" y="431291"/>
                  </a:lnTo>
                  <a:lnTo>
                    <a:pt x="7242048" y="184403"/>
                  </a:lnTo>
                  <a:lnTo>
                    <a:pt x="5858256" y="184403"/>
                  </a:lnTo>
                  <a:lnTo>
                    <a:pt x="5858256" y="431291"/>
                  </a:lnTo>
                  <a:close/>
                </a:path>
              </a:pathLst>
            </a:custGeom>
            <a:ln w="19812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" y="1434083"/>
            <a:ext cx="4363212" cy="260908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6879" y="3000755"/>
            <a:ext cx="5228844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4123" y="1754123"/>
            <a:ext cx="8683752" cy="389077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Normativa</a:t>
            </a:r>
            <a:r>
              <a:rPr dirty="0" spc="-105"/>
              <a:t> </a:t>
            </a:r>
            <a:r>
              <a:rPr dirty="0"/>
              <a:t>asociada</a:t>
            </a:r>
            <a:r>
              <a:rPr dirty="0" spc="-95"/>
              <a:t> </a:t>
            </a:r>
            <a:r>
              <a:rPr dirty="0"/>
              <a:t>al</a:t>
            </a:r>
            <a:r>
              <a:rPr dirty="0" spc="-110"/>
              <a:t> </a:t>
            </a:r>
            <a:r>
              <a:rPr dirty="0" spc="-25"/>
              <a:t>TRV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4816" y="1403603"/>
            <a:ext cx="9802368" cy="385876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Ejemplo</a:t>
            </a:r>
            <a:r>
              <a:rPr dirty="0" spc="-110"/>
              <a:t> </a:t>
            </a:r>
            <a:r>
              <a:rPr dirty="0" spc="-50"/>
              <a:t>1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5307" y="1645919"/>
            <a:ext cx="6233159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Ejemplo</a:t>
            </a:r>
            <a:r>
              <a:rPr dirty="0" spc="-1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127" y="1693164"/>
            <a:ext cx="5809487" cy="452475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Ejemplo</a:t>
            </a:r>
            <a:r>
              <a:rPr dirty="0" spc="-1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8379" y="1175003"/>
            <a:ext cx="7635240" cy="50383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Ejemplo</a:t>
            </a:r>
            <a:r>
              <a:rPr dirty="0" spc="-1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3076" y="1362455"/>
            <a:ext cx="7165848" cy="440588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Ejemplo</a:t>
            </a:r>
            <a:r>
              <a:rPr dirty="0" spc="-110"/>
              <a:t> </a:t>
            </a:r>
            <a:r>
              <a:rPr dirty="0" spc="-50"/>
              <a:t>3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6515" y="1658111"/>
            <a:ext cx="5458968" cy="436626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0846" y="1898650"/>
            <a:ext cx="475932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60">
                <a:solidFill>
                  <a:srgbClr val="000000"/>
                </a:solidFill>
                <a:latin typeface="Calibri Light"/>
                <a:cs typeface="Calibri Light"/>
              </a:rPr>
              <a:t>Programación</a:t>
            </a:r>
            <a:r>
              <a:rPr dirty="0" sz="4400" spc="-18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4400" spc="-10">
                <a:solidFill>
                  <a:srgbClr val="000000"/>
                </a:solidFill>
                <a:latin typeface="Calibri Light"/>
                <a:cs typeface="Calibri Light"/>
              </a:rPr>
              <a:t>Python</a:t>
            </a:r>
            <a:endParaRPr sz="4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Adrian Alarcon</dc:creator>
  <dc:title>Presentación de PowerPoint</dc:title>
  <dcterms:created xsi:type="dcterms:W3CDTF">2025-05-12T12:05:19Z</dcterms:created>
  <dcterms:modified xsi:type="dcterms:W3CDTF">2025-05-12T12:05:19Z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2016</vt:lpwstr>
  </property>
</Properties>
</file>